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90" r:id="rId4"/>
    <p:sldId id="291" r:id="rId5"/>
    <p:sldId id="293" r:id="rId6"/>
    <p:sldId id="295" r:id="rId7"/>
    <p:sldId id="294" r:id="rId8"/>
    <p:sldId id="292" r:id="rId9"/>
    <p:sldId id="287" r:id="rId10"/>
    <p:sldId id="257" r:id="rId11"/>
    <p:sldId id="288" r:id="rId12"/>
    <p:sldId id="296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15D7FCB-BC19-4254-822F-3639ABA55AA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18F773-CC7E-4A36-9D55-8C65E7D27D1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Retirement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631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2800" dirty="0"/>
              <a:t>How much does the average person have saved?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C:\Users\wreese\Documents\Finance 4410 (Personal Fin.)\Textbook Images\kap61647_ch18\kap61647_ex18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654718"/>
            <a:ext cx="7139264" cy="458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05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000" dirty="0"/>
              <a:t>How much should you be Saving?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If you start saving at age 25 and you…</a:t>
            </a:r>
          </a:p>
          <a:p>
            <a:pPr lvl="1"/>
            <a:r>
              <a:rPr lang="en-US" dirty="0"/>
              <a:t>Retire at age 62: Save 15 percent of your pay</a:t>
            </a:r>
          </a:p>
          <a:p>
            <a:pPr lvl="1"/>
            <a:r>
              <a:rPr lang="en-US" dirty="0"/>
              <a:t>Retire at age 65: Save 10 percent of your pay</a:t>
            </a:r>
          </a:p>
          <a:p>
            <a:pPr lvl="1"/>
            <a:r>
              <a:rPr lang="en-US" dirty="0"/>
              <a:t>Retire at age 67: Save 7 percent of your pay</a:t>
            </a:r>
          </a:p>
          <a:p>
            <a:pPr lvl="1"/>
            <a:r>
              <a:rPr lang="en-US" dirty="0"/>
              <a:t>Retire at age 70: Save 4 percent of your pay</a:t>
            </a:r>
          </a:p>
          <a:p>
            <a:r>
              <a:rPr lang="en-US" dirty="0"/>
              <a:t>If you start saving at age 35 and you…</a:t>
            </a:r>
          </a:p>
          <a:p>
            <a:pPr lvl="1"/>
            <a:r>
              <a:rPr lang="en-US" dirty="0"/>
              <a:t>Retire at age 62: Save 24 percent of your pay</a:t>
            </a:r>
          </a:p>
          <a:p>
            <a:pPr lvl="1"/>
            <a:r>
              <a:rPr lang="en-US" dirty="0"/>
              <a:t>Retire at age 65: Save 15 percent of your pay</a:t>
            </a:r>
          </a:p>
          <a:p>
            <a:pPr lvl="1"/>
            <a:r>
              <a:rPr lang="en-US" dirty="0"/>
              <a:t>Retire at age 67: Save 12 percent of your pay</a:t>
            </a:r>
          </a:p>
          <a:p>
            <a:pPr lvl="1"/>
            <a:r>
              <a:rPr lang="en-US" dirty="0"/>
              <a:t>Retire at age 70: Save 6 percent of your pay</a:t>
            </a:r>
          </a:p>
          <a:p>
            <a:r>
              <a:rPr lang="en-US" dirty="0"/>
              <a:t>If you start saving at age 45 and you…</a:t>
            </a:r>
          </a:p>
          <a:p>
            <a:pPr lvl="1"/>
            <a:r>
              <a:rPr lang="en-US" dirty="0"/>
              <a:t>Retire at age 62: Save 44 percent of your pay</a:t>
            </a:r>
          </a:p>
          <a:p>
            <a:pPr lvl="1"/>
            <a:r>
              <a:rPr lang="en-US" dirty="0"/>
              <a:t>Retire at age 65: Save 27 percent of your pay</a:t>
            </a:r>
          </a:p>
          <a:p>
            <a:pPr lvl="1"/>
            <a:r>
              <a:rPr lang="en-US" dirty="0"/>
              <a:t>Retire at age 67: Save 20 percent of your pay</a:t>
            </a:r>
          </a:p>
          <a:p>
            <a:pPr lvl="1"/>
            <a:r>
              <a:rPr lang="en-US" dirty="0"/>
              <a:t>Retire at age 70: Save 10 percent of your pay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86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000" dirty="0"/>
              <a:t>What is the Average Savings 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3600" dirty="0"/>
              <a:t>Under age 35: -1.8%</a:t>
            </a:r>
          </a:p>
          <a:p>
            <a:r>
              <a:rPr lang="en-US" sz="3600" dirty="0"/>
              <a:t>35-44: 2.6%</a:t>
            </a:r>
          </a:p>
          <a:p>
            <a:r>
              <a:rPr lang="en-US" sz="3600" dirty="0"/>
              <a:t>45-54: 5.7%</a:t>
            </a:r>
          </a:p>
          <a:p>
            <a:r>
              <a:rPr lang="en-US" sz="3600" dirty="0"/>
              <a:t>55+: 13%</a:t>
            </a:r>
          </a:p>
        </p:txBody>
      </p:sp>
    </p:spTree>
    <p:extLst>
      <p:ext uri="{BB962C8B-B14F-4D97-AF65-F5344CB8AC3E}">
        <p14:creationId xmlns:p14="http://schemas.microsoft.com/office/powerpoint/2010/main" val="1333210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2800" dirty="0"/>
              <a:t>How much should you have Saved?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By Age 35 – 1X your annual salary</a:t>
            </a:r>
          </a:p>
          <a:p>
            <a:r>
              <a:rPr lang="en-US" dirty="0"/>
              <a:t>By Age 45 – 3X your annual salary</a:t>
            </a:r>
          </a:p>
          <a:p>
            <a:r>
              <a:rPr lang="en-US" dirty="0"/>
              <a:t>By Age 55 – 5X your annual salary</a:t>
            </a:r>
          </a:p>
          <a:p>
            <a:r>
              <a:rPr lang="en-US" dirty="0"/>
              <a:t>By Retirement – 8X your annual salary</a:t>
            </a:r>
          </a:p>
          <a:p>
            <a:r>
              <a:rPr lang="en-US" dirty="0"/>
              <a:t>The average retirement lasts 21 years</a:t>
            </a:r>
          </a:p>
          <a:p>
            <a:r>
              <a:rPr lang="en-US" dirty="0"/>
              <a:t>The average person’s savings will last 14 years</a:t>
            </a:r>
          </a:p>
        </p:txBody>
      </p:sp>
    </p:spTree>
    <p:extLst>
      <p:ext uri="{BB962C8B-B14F-4D97-AF65-F5344CB8AC3E}">
        <p14:creationId xmlns:p14="http://schemas.microsoft.com/office/powerpoint/2010/main" val="313362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400" dirty="0"/>
              <a:t>Two Types of Retirement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3200" dirty="0"/>
              <a:t>Defined Benefit Plans</a:t>
            </a:r>
          </a:p>
          <a:p>
            <a:pPr lvl="1"/>
            <a:r>
              <a:rPr lang="en-US" sz="2000" dirty="0"/>
              <a:t>Employer-sponsored plan</a:t>
            </a:r>
          </a:p>
          <a:p>
            <a:pPr lvl="1"/>
            <a:r>
              <a:rPr lang="en-US" sz="2000" dirty="0"/>
              <a:t>Benefits are typically determined according to a formula</a:t>
            </a:r>
          </a:p>
          <a:p>
            <a:pPr lvl="2"/>
            <a:r>
              <a:rPr lang="en-US" sz="2000" dirty="0"/>
              <a:t>Years worked for the company</a:t>
            </a:r>
          </a:p>
          <a:p>
            <a:pPr lvl="2"/>
            <a:r>
              <a:rPr lang="en-US" sz="2000" dirty="0"/>
              <a:t>Average of highest salary over 5-7 years</a:t>
            </a:r>
          </a:p>
          <a:p>
            <a:pPr lvl="2"/>
            <a:r>
              <a:rPr lang="en-US" sz="2000" dirty="0"/>
              <a:t>Age</a:t>
            </a:r>
          </a:p>
          <a:p>
            <a:pPr lvl="1"/>
            <a:r>
              <a:rPr lang="en-US" sz="2000" dirty="0"/>
              <a:t>Often indexed to inflation</a:t>
            </a:r>
          </a:p>
          <a:p>
            <a:pPr lvl="1"/>
            <a:r>
              <a:rPr lang="en-US" sz="2000" dirty="0"/>
              <a:t>Usually guaranteed for life</a:t>
            </a:r>
          </a:p>
          <a:p>
            <a:pPr lvl="1"/>
            <a:r>
              <a:rPr lang="en-US" sz="2000" dirty="0"/>
              <a:t>Pension Benefit Guarantee Corp</a:t>
            </a:r>
          </a:p>
          <a:p>
            <a:pPr lvl="1"/>
            <a:r>
              <a:rPr lang="en-US" sz="2000" dirty="0"/>
              <a:t>“Traditional” Pension</a:t>
            </a:r>
          </a:p>
          <a:p>
            <a:pPr lvl="1"/>
            <a:r>
              <a:rPr lang="en-US" sz="2000" dirty="0"/>
              <a:t>Can be overfunded or underfunded</a:t>
            </a:r>
          </a:p>
          <a:p>
            <a:pPr lvl="1"/>
            <a:r>
              <a:rPr lang="en-US" sz="2000" dirty="0"/>
              <a:t>Not portable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400" dirty="0"/>
              <a:t>Two Types of Retirement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3200" dirty="0"/>
              <a:t>Defined Contribution Plans</a:t>
            </a:r>
          </a:p>
          <a:p>
            <a:pPr lvl="1"/>
            <a:r>
              <a:rPr lang="en-US" sz="2000" dirty="0"/>
              <a:t>No guarantees on the payout</a:t>
            </a:r>
          </a:p>
          <a:p>
            <a:pPr lvl="1"/>
            <a:r>
              <a:rPr lang="en-US" sz="2000" dirty="0"/>
              <a:t>Employee can often select how much to contribute</a:t>
            </a:r>
          </a:p>
          <a:p>
            <a:pPr lvl="1"/>
            <a:r>
              <a:rPr lang="en-US" sz="2000" dirty="0"/>
              <a:t>Employer frequently matches contributions to a limit</a:t>
            </a:r>
          </a:p>
          <a:p>
            <a:pPr lvl="1"/>
            <a:r>
              <a:rPr lang="en-US" sz="2000" dirty="0"/>
              <a:t>If you leave the company, you can take it with you</a:t>
            </a:r>
          </a:p>
          <a:p>
            <a:pPr lvl="2"/>
            <a:r>
              <a:rPr lang="en-US" sz="2000" dirty="0"/>
              <a:t>Rollover IRA</a:t>
            </a:r>
          </a:p>
          <a:p>
            <a:pPr lvl="1"/>
            <a:r>
              <a:rPr lang="en-US" sz="2000" dirty="0"/>
              <a:t>Employee selects the investments</a:t>
            </a:r>
          </a:p>
          <a:p>
            <a:pPr lvl="1"/>
            <a:r>
              <a:rPr lang="en-US" sz="2000" dirty="0"/>
              <a:t>No obligations by employer other than matching contributions</a:t>
            </a:r>
          </a:p>
          <a:p>
            <a:pPr lvl="1"/>
            <a:r>
              <a:rPr lang="en-US" sz="2000" dirty="0"/>
              <a:t>Cannot be overfunded or underfunded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77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400" dirty="0"/>
              <a:t>Social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3200" dirty="0"/>
              <a:t>A Defined Benefit Plan</a:t>
            </a:r>
          </a:p>
          <a:p>
            <a:r>
              <a:rPr lang="en-US" sz="3200" dirty="0"/>
              <a:t>Payout is based on</a:t>
            </a:r>
          </a:p>
          <a:p>
            <a:pPr lvl="1"/>
            <a:r>
              <a:rPr lang="en-US" sz="2400" dirty="0"/>
              <a:t>Quarters worked</a:t>
            </a:r>
          </a:p>
          <a:p>
            <a:pPr lvl="1"/>
            <a:r>
              <a:rPr lang="en-US" sz="2400" dirty="0"/>
              <a:t>Amount contributed</a:t>
            </a:r>
          </a:p>
          <a:p>
            <a:pPr lvl="1"/>
            <a:r>
              <a:rPr lang="en-US" sz="2400" dirty="0"/>
              <a:t>Age you begin receiving benefits</a:t>
            </a:r>
          </a:p>
          <a:p>
            <a:r>
              <a:rPr lang="en-US" sz="3200" dirty="0"/>
              <a:t>Benefits are for </a:t>
            </a:r>
          </a:p>
          <a:p>
            <a:pPr lvl="1"/>
            <a:r>
              <a:rPr lang="en-US" sz="2400" dirty="0"/>
              <a:t>Life</a:t>
            </a:r>
          </a:p>
          <a:p>
            <a:pPr lvl="1"/>
            <a:r>
              <a:rPr lang="en-US" sz="2400" dirty="0"/>
              <a:t>Last to die (worker and spouse)</a:t>
            </a:r>
          </a:p>
          <a:p>
            <a:pPr lvl="1"/>
            <a:r>
              <a:rPr lang="en-US" sz="2400" dirty="0"/>
              <a:t>Reduced to 50% after worker dies</a:t>
            </a:r>
          </a:p>
        </p:txBody>
      </p:sp>
    </p:spTree>
    <p:extLst>
      <p:ext uri="{BB962C8B-B14F-4D97-AF65-F5344CB8AC3E}">
        <p14:creationId xmlns:p14="http://schemas.microsoft.com/office/powerpoint/2010/main" val="126615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400" dirty="0"/>
              <a:t>Social Security Retirement 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pic>
        <p:nvPicPr>
          <p:cNvPr id="2050" name="Picture 2" descr="C:\Users\wreese\Documents\Finance 4410 (Personal Fin.)\Textbook Images\kap61647_ch18\kap61647_ex18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09934"/>
            <a:ext cx="5791200" cy="5571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61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000" dirty="0"/>
              <a:t>When to Start Receiving Benefits</a:t>
            </a:r>
          </a:p>
        </p:txBody>
      </p:sp>
      <p:pic>
        <p:nvPicPr>
          <p:cNvPr id="5" name="Content Placeholder 4" descr="http://g.foolcdn.com/editorial/images/155602/ssa-benefits-chart_large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6400799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43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400" dirty="0"/>
              <a:t>Who Receives Social 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pic>
        <p:nvPicPr>
          <p:cNvPr id="3074" name="Picture 2" descr="C:\Users\wreese\Documents\Finance 4410 (Personal Fin.)\Textbook Images\kap61647_ch18\kap61647_un18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22321"/>
            <a:ext cx="3581400" cy="565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89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400" dirty="0"/>
              <a:t>Defined Contribution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3200" dirty="0"/>
              <a:t>Traditional IRA</a:t>
            </a:r>
          </a:p>
          <a:p>
            <a:r>
              <a:rPr lang="en-US" sz="3200" dirty="0"/>
              <a:t>Roth IRA</a:t>
            </a:r>
          </a:p>
          <a:p>
            <a:r>
              <a:rPr lang="en-US" sz="3200" dirty="0"/>
              <a:t>401(k)</a:t>
            </a:r>
          </a:p>
          <a:p>
            <a:r>
              <a:rPr lang="en-US" sz="3200" dirty="0"/>
              <a:t>403(b)</a:t>
            </a:r>
          </a:p>
          <a:p>
            <a:r>
              <a:rPr lang="en-US" sz="3200" dirty="0"/>
              <a:t>Rollover IRA</a:t>
            </a:r>
          </a:p>
        </p:txBody>
      </p:sp>
    </p:spTree>
    <p:extLst>
      <p:ext uri="{BB962C8B-B14F-4D97-AF65-F5344CB8AC3E}">
        <p14:creationId xmlns:p14="http://schemas.microsoft.com/office/powerpoint/2010/main" val="1782804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2800" dirty="0"/>
              <a:t>How much can you Contribute?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3200" dirty="0"/>
              <a:t>IRA - $6,500 per year</a:t>
            </a:r>
          </a:p>
          <a:p>
            <a:pPr lvl="1"/>
            <a:r>
              <a:rPr lang="en-US" sz="2800" dirty="0"/>
              <a:t>$7,500 if you are over 50</a:t>
            </a:r>
          </a:p>
          <a:p>
            <a:r>
              <a:rPr lang="en-US" sz="3200" dirty="0"/>
              <a:t>401(k) - $23,000 per year</a:t>
            </a:r>
          </a:p>
          <a:p>
            <a:pPr lvl="1"/>
            <a:r>
              <a:rPr lang="en-US" sz="2800"/>
              <a:t>$30,500 </a:t>
            </a:r>
            <a:r>
              <a:rPr lang="en-US" sz="2800" dirty="0"/>
              <a:t>if you are over 50</a:t>
            </a:r>
          </a:p>
        </p:txBody>
      </p:sp>
    </p:spTree>
    <p:extLst>
      <p:ext uri="{BB962C8B-B14F-4D97-AF65-F5344CB8AC3E}">
        <p14:creationId xmlns:p14="http://schemas.microsoft.com/office/powerpoint/2010/main" val="1892124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234</TotalTime>
  <Words>475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Courier New</vt:lpstr>
      <vt:lpstr>Palatino Linotype</vt:lpstr>
      <vt:lpstr>Executive</vt:lpstr>
      <vt:lpstr>Retirement Planning</vt:lpstr>
      <vt:lpstr>Two Types of Retirement Plans</vt:lpstr>
      <vt:lpstr>Two Types of Retirement Plans</vt:lpstr>
      <vt:lpstr>Social Security</vt:lpstr>
      <vt:lpstr>Social Security Retirement Age</vt:lpstr>
      <vt:lpstr>When to Start Receiving Benefits</vt:lpstr>
      <vt:lpstr>Who Receives Social Security?</vt:lpstr>
      <vt:lpstr>Defined Contribution Plans</vt:lpstr>
      <vt:lpstr>How much can you Contribute?</vt:lpstr>
      <vt:lpstr>How much does the average person have saved?</vt:lpstr>
      <vt:lpstr>How much should you be Saving?</vt:lpstr>
      <vt:lpstr>What is the Average Savings Rate?</vt:lpstr>
      <vt:lpstr>How much should you have Saved?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</dc:title>
  <dc:creator>wreese</dc:creator>
  <cp:lastModifiedBy>Reese, William A</cp:lastModifiedBy>
  <cp:revision>58</cp:revision>
  <dcterms:created xsi:type="dcterms:W3CDTF">2015-06-16T21:05:59Z</dcterms:created>
  <dcterms:modified xsi:type="dcterms:W3CDTF">2024-07-22T16:31:41Z</dcterms:modified>
</cp:coreProperties>
</file>