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62" d="100"/>
          <a:sy n="62" d="100"/>
        </p:scale>
        <p:origin x="437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282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26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18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26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5923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27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702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284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836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9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0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EB6A93-FC60-434E-B41F-C3A9D57CE618}" type="datetimeFigureOut">
              <a:rPr lang="en-US" smtClean="0"/>
              <a:t>7/12/2020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8E76D282-77DE-4698-8D15-57EF130604AD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9064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Insurance 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6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purpose of insurance is to transfer risk</a:t>
            </a:r>
          </a:p>
          <a:p>
            <a:r>
              <a:rPr lang="en-US" dirty="0" smtClean="0"/>
              <a:t>Individuals transfer risk to the insurance company</a:t>
            </a:r>
          </a:p>
          <a:p>
            <a:r>
              <a:rPr lang="en-US" dirty="0" smtClean="0"/>
              <a:t>For individuals, the </a:t>
            </a:r>
            <a:r>
              <a:rPr lang="en-US" dirty="0" smtClean="0"/>
              <a:t>probability of suffering a loss may </a:t>
            </a:r>
            <a:r>
              <a:rPr lang="en-US" dirty="0" smtClean="0"/>
              <a:t>be small, but </a:t>
            </a:r>
            <a:r>
              <a:rPr lang="en-US" dirty="0" smtClean="0"/>
              <a:t>if they do suffer the loss, it might be very expensive and it is not possible to know in advance if the loss will occur or not.</a:t>
            </a:r>
            <a:endParaRPr lang="en-US" dirty="0" smtClean="0"/>
          </a:p>
          <a:p>
            <a:r>
              <a:rPr lang="en-US" dirty="0" smtClean="0"/>
              <a:t>When aggregated over a large population though, the number if individuals who suffer a loss and the amount of the losses is often very consistent from year to year.</a:t>
            </a:r>
          </a:p>
          <a:p>
            <a:r>
              <a:rPr lang="en-US" dirty="0" smtClean="0"/>
              <a:t>For the insurance company, there is no risk if the total number of losses (and their size) can be accurately predicted in advance. </a:t>
            </a:r>
          </a:p>
        </p:txBody>
      </p:sp>
    </p:spTree>
    <p:extLst>
      <p:ext uri="{BB962C8B-B14F-4D97-AF65-F5344CB8AC3E}">
        <p14:creationId xmlns:p14="http://schemas.microsoft.com/office/powerpoint/2010/main" val="13290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Homeowner’s Insurance in Case of 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your home is worth $100,000</a:t>
            </a:r>
          </a:p>
          <a:p>
            <a:pPr lvl="1"/>
            <a:r>
              <a:rPr lang="en-US" dirty="0" smtClean="0"/>
              <a:t>If it burns down, you lose $100,000, which is a significant and unacceptable loss</a:t>
            </a:r>
          </a:p>
          <a:p>
            <a:r>
              <a:rPr lang="en-US" dirty="0" smtClean="0"/>
              <a:t>The law of large numbers allows us to accurately predict the number of house fires each year – but not to whom they will occur</a:t>
            </a:r>
          </a:p>
          <a:p>
            <a:r>
              <a:rPr lang="en-US" dirty="0" smtClean="0"/>
              <a:t>Suppose that one out of every 1,000 homes burns down each year and that this figure is very consistent from year to year.</a:t>
            </a:r>
          </a:p>
          <a:p>
            <a:r>
              <a:rPr lang="en-US" dirty="0" smtClean="0"/>
              <a:t>If an insurance company insures 1 million homes, they can expect 1,000 claims – give or take a few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39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</a:t>
            </a:r>
            <a:br>
              <a:rPr lang="en-US" dirty="0" smtClean="0"/>
            </a:br>
            <a:r>
              <a:rPr lang="en-US" dirty="0" smtClean="0"/>
              <a:t>Homeowner’s Insurance in Case of Fire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insurance company insures one million homes and charges $150 to insure each house, they will collect $150 million in premiums</a:t>
            </a:r>
          </a:p>
          <a:p>
            <a:r>
              <a:rPr lang="en-US" dirty="0" smtClean="0"/>
              <a:t>They expect to pay out very close to $100 million ($100,000 times 1,000 claims), leaving them $50 million for administrative expenses and profit</a:t>
            </a:r>
          </a:p>
          <a:p>
            <a:r>
              <a:rPr lang="en-US" dirty="0" smtClean="0"/>
              <a:t>For the individual, the choice is this: </a:t>
            </a:r>
          </a:p>
          <a:p>
            <a:pPr lvl="1"/>
            <a:r>
              <a:rPr lang="en-US" dirty="0" smtClean="0"/>
              <a:t>Buy the insurance and have a 100% chance of losing $150 or</a:t>
            </a:r>
          </a:p>
          <a:p>
            <a:pPr lvl="1"/>
            <a:r>
              <a:rPr lang="en-US" dirty="0" smtClean="0"/>
              <a:t>Don’t buy the insurance and have a 1% chance of losing $100,000</a:t>
            </a:r>
          </a:p>
          <a:p>
            <a:r>
              <a:rPr lang="en-US" dirty="0" smtClean="0"/>
              <a:t>Most individuals are risk-averse, so they choose to insure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5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purchase of the insurance policy eliminates risk for the homeowner. He/she knows with certainty there will be a small loss (the premium), but does not have to prepare for the possibility of a large loss.</a:t>
            </a:r>
          </a:p>
          <a:p>
            <a:r>
              <a:rPr lang="en-US" dirty="0" smtClean="0"/>
              <a:t>This only works for insurance companies if they know the probability of the loss and the potential size of the loss for the group that they insure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0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Two Potential Problems for the Insurance Company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Selection</a:t>
            </a:r>
          </a:p>
          <a:p>
            <a:pPr lvl="1"/>
            <a:r>
              <a:rPr lang="en-US" dirty="0" smtClean="0"/>
              <a:t>The risk that those who purchase the insurance are not representative of the population. </a:t>
            </a:r>
          </a:p>
          <a:p>
            <a:pPr lvl="2"/>
            <a:r>
              <a:rPr lang="en-US" dirty="0" smtClean="0"/>
              <a:t>Suppose that only pyromaniacs decide to buy fire insurance?</a:t>
            </a:r>
          </a:p>
          <a:p>
            <a:r>
              <a:rPr lang="en-US" dirty="0" smtClean="0"/>
              <a:t>Moral Hazard</a:t>
            </a:r>
          </a:p>
          <a:p>
            <a:pPr lvl="1"/>
            <a:r>
              <a:rPr lang="en-US" dirty="0" smtClean="0"/>
              <a:t>The risk that your behavior will change after you buy the insurance because you know the insurance company is on the hook for the loss, and not you. </a:t>
            </a:r>
          </a:p>
          <a:p>
            <a:pPr lvl="2"/>
            <a:r>
              <a:rPr lang="en-US" dirty="0" smtClean="0"/>
              <a:t>Suppose once you have the insurance, you decide not to spend the money on a smoke detector and you roast marshmallows around a campfire in your living room?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906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Battling Adverse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companies separate customers by risk class to combat adverse selection. In life and health insurance, they separate people into risk classes based on:</a:t>
            </a:r>
          </a:p>
          <a:p>
            <a:r>
              <a:rPr lang="en-US" dirty="0" smtClean="0"/>
              <a:t>Age</a:t>
            </a:r>
          </a:p>
          <a:p>
            <a:r>
              <a:rPr lang="en-US" dirty="0" smtClean="0"/>
              <a:t>Gender</a:t>
            </a:r>
          </a:p>
          <a:p>
            <a:r>
              <a:rPr lang="en-US" dirty="0" smtClean="0"/>
              <a:t>Smoking habits</a:t>
            </a:r>
          </a:p>
          <a:p>
            <a:r>
              <a:rPr lang="en-US" dirty="0" smtClean="0"/>
              <a:t>Other health issues</a:t>
            </a:r>
          </a:p>
          <a:p>
            <a:r>
              <a:rPr lang="en-US" dirty="0" smtClean="0"/>
              <a:t>Vocation and avocation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894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Battling Moral Hazard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Insurance companies intentionally make it at least mildly inconvenient and somewhat costly if you suffer a loss</a:t>
            </a:r>
          </a:p>
          <a:p>
            <a:r>
              <a:rPr lang="en-US" dirty="0" smtClean="0"/>
              <a:t>The purpose is to combat moral hazard. They use the following:</a:t>
            </a:r>
          </a:p>
          <a:p>
            <a:r>
              <a:rPr lang="en-US" dirty="0" smtClean="0"/>
              <a:t>Coinsurance</a:t>
            </a:r>
          </a:p>
          <a:p>
            <a:r>
              <a:rPr lang="en-US" dirty="0" smtClean="0"/>
              <a:t>Deductibles</a:t>
            </a:r>
          </a:p>
          <a:p>
            <a:r>
              <a:rPr lang="en-US" dirty="0" smtClean="0"/>
              <a:t>Exclusions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66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Categories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insured</a:t>
            </a:r>
          </a:p>
          <a:p>
            <a:pPr lvl="1"/>
            <a:r>
              <a:rPr lang="en-US" dirty="0" smtClean="0"/>
              <a:t>Life and Health</a:t>
            </a:r>
          </a:p>
          <a:p>
            <a:pPr lvl="1"/>
            <a:r>
              <a:rPr lang="en-US" dirty="0" smtClean="0"/>
              <a:t>Property and Casualty</a:t>
            </a:r>
          </a:p>
          <a:p>
            <a:r>
              <a:rPr lang="en-US" dirty="0" smtClean="0"/>
              <a:t>Who is insured</a:t>
            </a:r>
          </a:p>
          <a:p>
            <a:pPr lvl="1"/>
            <a:r>
              <a:rPr lang="en-US" dirty="0" smtClean="0"/>
              <a:t>Personal lines</a:t>
            </a:r>
          </a:p>
          <a:p>
            <a:pPr lvl="1"/>
            <a:r>
              <a:rPr lang="en-US" dirty="0" smtClean="0"/>
              <a:t>Business lines</a:t>
            </a:r>
          </a:p>
          <a:p>
            <a:r>
              <a:rPr lang="en-US" dirty="0" smtClean="0"/>
              <a:t>Ownership of the insurance company</a:t>
            </a:r>
          </a:p>
          <a:p>
            <a:pPr lvl="1"/>
            <a:r>
              <a:rPr lang="en-US" dirty="0" smtClean="0"/>
              <a:t>Stock</a:t>
            </a:r>
          </a:p>
          <a:p>
            <a:pPr lvl="1"/>
            <a:r>
              <a:rPr lang="en-US" dirty="0" smtClean="0"/>
              <a:t>Mutual</a:t>
            </a:r>
          </a:p>
        </p:txBody>
      </p:sp>
    </p:spTree>
    <p:extLst>
      <p:ext uri="{BB962C8B-B14F-4D97-AF65-F5344CB8AC3E}">
        <p14:creationId xmlns:p14="http://schemas.microsoft.com/office/powerpoint/2010/main" val="136219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46</TotalTime>
  <Words>585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Calibri Light</vt:lpstr>
      <vt:lpstr>Retrospect</vt:lpstr>
      <vt:lpstr>How Insurance Works</vt:lpstr>
      <vt:lpstr>Purpose</vt:lpstr>
      <vt:lpstr>Example:  Homeowner’s Insurance in Case of Fire</vt:lpstr>
      <vt:lpstr>Example:  Homeowner’s Insurance in Case of Fire</vt:lpstr>
      <vt:lpstr>Insurance</vt:lpstr>
      <vt:lpstr>Two Potential Problems for the Insurance Company</vt:lpstr>
      <vt:lpstr>Battling Adverse Selection</vt:lpstr>
      <vt:lpstr>Battling Moral Hazard</vt:lpstr>
      <vt:lpstr>Categories of Insurance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Insurance Works</dc:title>
  <dc:creator>Reese, William A</dc:creator>
  <cp:lastModifiedBy>Bill Reese</cp:lastModifiedBy>
  <cp:revision>11</cp:revision>
  <dcterms:created xsi:type="dcterms:W3CDTF">2018-03-05T19:20:14Z</dcterms:created>
  <dcterms:modified xsi:type="dcterms:W3CDTF">2020-07-12T18:56:36Z</dcterms:modified>
</cp:coreProperties>
</file>