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0C718B1-32B5-47A2-AC02-9ABF8CB36664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24F08E9-4712-4627-AA83-519D8A709FCA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5347891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718B1-32B5-47A2-AC02-9ABF8CB36664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08E9-4712-4627-AA83-519D8A709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737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718B1-32B5-47A2-AC02-9ABF8CB36664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08E9-4712-4627-AA83-519D8A709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077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718B1-32B5-47A2-AC02-9ABF8CB36664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08E9-4712-4627-AA83-519D8A709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084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0C718B1-32B5-47A2-AC02-9ABF8CB36664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4F08E9-4712-4627-AA83-519D8A709FC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2845852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718B1-32B5-47A2-AC02-9ABF8CB36664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08E9-4712-4627-AA83-519D8A709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754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718B1-32B5-47A2-AC02-9ABF8CB36664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08E9-4712-4627-AA83-519D8A709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60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718B1-32B5-47A2-AC02-9ABF8CB36664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08E9-4712-4627-AA83-519D8A709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481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718B1-32B5-47A2-AC02-9ABF8CB36664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08E9-4712-4627-AA83-519D8A709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266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0C718B1-32B5-47A2-AC02-9ABF8CB36664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4F08E9-4712-4627-AA83-519D8A709FC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86705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0C718B1-32B5-47A2-AC02-9ABF8CB36664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4F08E9-4712-4627-AA83-519D8A709FC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3237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0C718B1-32B5-47A2-AC02-9ABF8CB36664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124F08E9-4712-4627-AA83-519D8A709FC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56566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Budgeting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 12 (not so) Easy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1512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Step Eight – Evaluate your Monthly Income vs. your Monthly Expenses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 if you have a monthly shortage or surplus</a:t>
            </a:r>
          </a:p>
          <a:p>
            <a:r>
              <a:rPr lang="en-US" dirty="0" smtClean="0"/>
              <a:t>Be sure you have included ALL your expected expenses and all sources of income</a:t>
            </a:r>
          </a:p>
          <a:p>
            <a:r>
              <a:rPr lang="en-US" dirty="0" smtClean="0"/>
              <a:t>Look at your “Savings” category in Expenses</a:t>
            </a:r>
          </a:p>
          <a:p>
            <a:pPr lvl="1"/>
            <a:r>
              <a:rPr lang="en-US" dirty="0" smtClean="0"/>
              <a:t>Did you include anything?</a:t>
            </a:r>
          </a:p>
          <a:p>
            <a:pPr lvl="1"/>
            <a:r>
              <a:rPr lang="en-US" dirty="0" smtClean="0"/>
              <a:t>Do you think you can/should include something?</a:t>
            </a:r>
          </a:p>
          <a:p>
            <a:pPr lvl="1"/>
            <a:r>
              <a:rPr lang="en-US" dirty="0" smtClean="0"/>
              <a:t>Do you already have an automatic savings plan at work?</a:t>
            </a:r>
          </a:p>
          <a:p>
            <a:pPr lvl="2"/>
            <a:r>
              <a:rPr lang="en-US" dirty="0" smtClean="0"/>
              <a:t>Can’t access it until age 59.5 without a penalty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300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Step Nine – Set a 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adjustments to what you DID spend money on in the past to reflect what you feel you SHOULD spend money on in the future</a:t>
            </a:r>
          </a:p>
          <a:p>
            <a:r>
              <a:rPr lang="en-US" dirty="0" smtClean="0"/>
              <a:t>Important Constraint – Total Expenses should not exceed Total Income</a:t>
            </a:r>
          </a:p>
          <a:p>
            <a:r>
              <a:rPr lang="en-US" dirty="0" smtClean="0"/>
              <a:t>This often means making hard choices</a:t>
            </a:r>
          </a:p>
          <a:p>
            <a:r>
              <a:rPr lang="en-US" dirty="0" smtClean="0"/>
              <a:t>Talk this over with your spouse, significant other, roommate, parents, or anyone else whom these choices might affect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52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Step 10 – Continue to Track Expenses and Income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you attempt to follow your budget, continue to record your ACTUAL expenses each month so you will know where you overspent your budgeted amount and where you stayed under budget.</a:t>
            </a:r>
          </a:p>
          <a:p>
            <a:r>
              <a:rPr lang="en-US" dirty="0" smtClean="0"/>
              <a:t>Adjust the spreadsheet to show how much you were over/under in each category</a:t>
            </a:r>
          </a:p>
          <a:p>
            <a:r>
              <a:rPr lang="en-US" dirty="0" smtClean="0"/>
              <a:t>Determine if you need to make adjustments to your budget. Note that you still need to be sure that Budgeted Income equals Budgeted Expenses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347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Step 11 – Adjust Budget as Necessary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budget is a plan. Sometimes plans need to be changed</a:t>
            </a:r>
          </a:p>
          <a:p>
            <a:r>
              <a:rPr lang="en-US" dirty="0" smtClean="0"/>
              <a:t>A budget doesn’t mean that you CAN’T go out to dinner after you have spent your budgeted “eating out” money for the month</a:t>
            </a:r>
          </a:p>
          <a:p>
            <a:pPr lvl="1"/>
            <a:r>
              <a:rPr lang="en-US" dirty="0" smtClean="0"/>
              <a:t>It means that you recognize that the money must come from somewhere else</a:t>
            </a:r>
          </a:p>
          <a:p>
            <a:r>
              <a:rPr lang="en-US" dirty="0" smtClean="0"/>
              <a:t>Following the budget allows you to know if you are overspending and if you are, where you are overspending</a:t>
            </a:r>
          </a:p>
          <a:p>
            <a:r>
              <a:rPr lang="en-US" dirty="0" smtClean="0"/>
              <a:t>Following the budget can keep you out of debt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0939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Step 12 – Make Budgeting a Way of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Until you get to the point where your income significantly exceeds your expenses every month – without a budget….</a:t>
            </a:r>
          </a:p>
          <a:p>
            <a:r>
              <a:rPr lang="en-US" dirty="0" smtClean="0"/>
              <a:t>You should plan to keep your budget</a:t>
            </a:r>
          </a:p>
          <a:p>
            <a:r>
              <a:rPr lang="en-US" dirty="0" smtClean="0"/>
              <a:t>It will give you the freedom to spend money (within the budget) without worrying about overspending</a:t>
            </a:r>
          </a:p>
          <a:p>
            <a:r>
              <a:rPr lang="en-US" dirty="0" smtClean="0"/>
              <a:t>It will allow you to evaluate where you can “get the money” for a special one-time expense (vacation – for example)</a:t>
            </a:r>
          </a:p>
          <a:p>
            <a:r>
              <a:rPr lang="en-US" dirty="0" smtClean="0"/>
              <a:t>Your budget is your friend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731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Step One – The Hardest Part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Diligently Record Every Penny You Spend</a:t>
            </a:r>
          </a:p>
          <a:p>
            <a:pPr lvl="1"/>
            <a:r>
              <a:rPr lang="en-US" dirty="0" smtClean="0"/>
              <a:t>At least one month</a:t>
            </a:r>
          </a:p>
          <a:p>
            <a:pPr lvl="1"/>
            <a:r>
              <a:rPr lang="en-US" dirty="0" smtClean="0"/>
              <a:t>Preferably 2-3 month</a:t>
            </a:r>
            <a:endParaRPr lang="en-US" dirty="0"/>
          </a:p>
          <a:p>
            <a:pPr lvl="1"/>
            <a:r>
              <a:rPr lang="en-US" dirty="0" smtClean="0"/>
              <a:t>Cash, check, debit card, credit card, or other</a:t>
            </a:r>
          </a:p>
          <a:p>
            <a:pPr lvl="1"/>
            <a:r>
              <a:rPr lang="en-US" dirty="0" smtClean="0"/>
              <a:t>Record it WHEN it is spent, not when the bill arrives</a:t>
            </a:r>
          </a:p>
          <a:p>
            <a:pPr lvl="1"/>
            <a:r>
              <a:rPr lang="en-US" dirty="0" smtClean="0"/>
              <a:t>Include sales tax</a:t>
            </a:r>
          </a:p>
          <a:p>
            <a:pPr lvl="1"/>
            <a:r>
              <a:rPr lang="en-US" dirty="0" smtClean="0"/>
              <a:t>Don’t rely on your memory</a:t>
            </a:r>
          </a:p>
          <a:p>
            <a:pPr lvl="1"/>
            <a:r>
              <a:rPr lang="en-US" dirty="0" smtClean="0"/>
              <a:t>There are Apps that can help</a:t>
            </a:r>
          </a:p>
          <a:p>
            <a:pPr lvl="1"/>
            <a:r>
              <a:rPr lang="en-US" dirty="0" smtClean="0"/>
              <a:t>You are not budgeting (yet), just tracking your spending</a:t>
            </a:r>
          </a:p>
          <a:p>
            <a:pPr lvl="1"/>
            <a:r>
              <a:rPr lang="en-US" dirty="0" smtClean="0"/>
              <a:t>Ask a friend to hold you accountable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82003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Free Apps to Help Track Spending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dirty="0" smtClean="0"/>
              <a:t>BillGuard</a:t>
            </a:r>
          </a:p>
          <a:p>
            <a:r>
              <a:rPr lang="en-US" dirty="0" smtClean="0"/>
              <a:t>Dollarbird</a:t>
            </a:r>
          </a:p>
          <a:p>
            <a:r>
              <a:rPr lang="en-US" dirty="0" smtClean="0"/>
              <a:t>Fudget</a:t>
            </a:r>
          </a:p>
          <a:p>
            <a:r>
              <a:rPr lang="en-US" dirty="0" smtClean="0"/>
              <a:t>Goodbudget</a:t>
            </a:r>
          </a:p>
          <a:p>
            <a:r>
              <a:rPr lang="en-US" dirty="0" smtClean="0"/>
              <a:t>LearnVest</a:t>
            </a:r>
          </a:p>
          <a:p>
            <a:r>
              <a:rPr lang="en-US" dirty="0" smtClean="0"/>
              <a:t>Level Money</a:t>
            </a:r>
          </a:p>
          <a:p>
            <a:r>
              <a:rPr lang="en-US" dirty="0" smtClean="0"/>
              <a:t>Mint</a:t>
            </a:r>
          </a:p>
          <a:p>
            <a:r>
              <a:rPr lang="en-US" dirty="0" smtClean="0"/>
              <a:t>mvelopes</a:t>
            </a:r>
          </a:p>
          <a:p>
            <a:r>
              <a:rPr lang="en-US" dirty="0" smtClean="0"/>
              <a:t>Penny</a:t>
            </a:r>
          </a:p>
          <a:p>
            <a:r>
              <a:rPr lang="en-US" dirty="0" smtClean="0"/>
              <a:t>Personal Capital</a:t>
            </a:r>
          </a:p>
          <a:p>
            <a:r>
              <a:rPr lang="en-US" dirty="0" smtClean="0"/>
              <a:t>Wallaby</a:t>
            </a:r>
          </a:p>
          <a:p>
            <a:r>
              <a:rPr lang="en-US" dirty="0" smtClean="0"/>
              <a:t>Wally</a:t>
            </a:r>
          </a:p>
          <a:p>
            <a:r>
              <a:rPr lang="en-US" dirty="0" smtClean="0"/>
              <a:t>Clarity Money</a:t>
            </a:r>
          </a:p>
          <a:p>
            <a:r>
              <a:rPr lang="en-US" dirty="0" smtClean="0"/>
              <a:t>YNAB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287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Step Two – Categorize Your Expenses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Categories should be applicable for YOU</a:t>
            </a:r>
          </a:p>
          <a:p>
            <a:r>
              <a:rPr lang="en-US" dirty="0" smtClean="0"/>
              <a:t>Group expenses by categories that you can – or can’t control.</a:t>
            </a:r>
          </a:p>
          <a:p>
            <a:pPr lvl="1"/>
            <a:r>
              <a:rPr lang="en-US" dirty="0" smtClean="0"/>
              <a:t>i.e. Don’t group rent (fixed -  you can’t reduce it) with electric bill (variable to some degree – you can reduce it)</a:t>
            </a:r>
          </a:p>
          <a:p>
            <a:pPr lvl="1"/>
            <a:r>
              <a:rPr lang="en-US" dirty="0" smtClean="0"/>
              <a:t>Separate eating in from eating out</a:t>
            </a:r>
          </a:p>
          <a:p>
            <a:pPr lvl="1"/>
            <a:r>
              <a:rPr lang="en-US" dirty="0" smtClean="0"/>
              <a:t>Separate drinks from food</a:t>
            </a:r>
          </a:p>
          <a:p>
            <a:r>
              <a:rPr lang="en-US" dirty="0" smtClean="0"/>
              <a:t>Don’t include one-time expenses with recurring expenses</a:t>
            </a:r>
          </a:p>
          <a:p>
            <a:pPr lvl="1"/>
            <a:r>
              <a:rPr lang="en-US" dirty="0" smtClean="0"/>
              <a:t>Separate gas from car repairs</a:t>
            </a:r>
          </a:p>
          <a:p>
            <a:r>
              <a:rPr lang="en-US" dirty="0" smtClean="0"/>
              <a:t>Don’t be afraid to create new categories</a:t>
            </a:r>
          </a:p>
        </p:txBody>
      </p:sp>
    </p:spTree>
    <p:extLst>
      <p:ext uri="{BB962C8B-B14F-4D97-AF65-F5344CB8AC3E}">
        <p14:creationId xmlns:p14="http://schemas.microsoft.com/office/powerpoint/2010/main" val="79939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Step Three – Put it all in a Spreadsheet</a:t>
            </a:r>
            <a:br>
              <a:rPr lang="en-US" dirty="0" smtClean="0"/>
            </a:br>
            <a:r>
              <a:rPr lang="en-US" dirty="0" smtClean="0"/>
              <a:t>- Don’t worry about income yet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13246" y="1825629"/>
          <a:ext cx="2165508" cy="44538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8196">
                  <a:extLst>
                    <a:ext uri="{9D8B030D-6E8A-4147-A177-3AD203B41FA5}">
                      <a16:colId xmlns:a16="http://schemas.microsoft.com/office/drawing/2014/main" val="428227094"/>
                    </a:ext>
                  </a:extLst>
                </a:gridCol>
                <a:gridCol w="399104">
                  <a:extLst>
                    <a:ext uri="{9D8B030D-6E8A-4147-A177-3AD203B41FA5}">
                      <a16:colId xmlns:a16="http://schemas.microsoft.com/office/drawing/2014/main" val="4080435981"/>
                    </a:ext>
                  </a:extLst>
                </a:gridCol>
                <a:gridCol w="399104">
                  <a:extLst>
                    <a:ext uri="{9D8B030D-6E8A-4147-A177-3AD203B41FA5}">
                      <a16:colId xmlns:a16="http://schemas.microsoft.com/office/drawing/2014/main" val="1817104732"/>
                    </a:ext>
                  </a:extLst>
                </a:gridCol>
                <a:gridCol w="399104">
                  <a:extLst>
                    <a:ext uri="{9D8B030D-6E8A-4147-A177-3AD203B41FA5}">
                      <a16:colId xmlns:a16="http://schemas.microsoft.com/office/drawing/2014/main" val="396998338"/>
                    </a:ext>
                  </a:extLst>
                </a:gridCol>
              </a:tblGrid>
              <a:tr h="116405">
                <a:tc>
                  <a:txBody>
                    <a:bodyPr/>
                    <a:lstStyle/>
                    <a:p>
                      <a:pPr algn="ctr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Jun-19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Jul-19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Aug-19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3465648797"/>
                  </a:ext>
                </a:extLst>
              </a:tr>
              <a:tr h="1219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After-Tax Income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400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1283095992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Housing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500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780631876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Rent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4022660867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Heat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1438455954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Electricity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2774684454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Phone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3904729411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Internet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1356775492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Cable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408720061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Water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1063151898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Trash Removal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2975808295"/>
                  </a:ext>
                </a:extLst>
              </a:tr>
              <a:tr h="1219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Housing Total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500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2381931175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Car Payment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701409594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Car Insurance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1544199391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Car Registration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261535106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Car Repairs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3618353311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Car - Gas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1162138733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Bike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2147933109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Public Transportation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2868780819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Airfare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818194158"/>
                  </a:ext>
                </a:extLst>
              </a:tr>
              <a:tr h="1219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Transportation Total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1845621921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Student Loan Payment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550184606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Credit Card Payment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1047344656"/>
                  </a:ext>
                </a:extLst>
              </a:tr>
              <a:tr h="1219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Total Loan Payments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901063666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Groceries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3846111442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Clothes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1114053336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Household Supplies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277204788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Personal Supplies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3285144428"/>
                  </a:ext>
                </a:extLst>
              </a:tr>
              <a:tr h="1219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Personal Items Total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2452143972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Dining/Drinks Out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2106951528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Movies, concerts, etc.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1260132674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Other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2700584336"/>
                  </a:ext>
                </a:extLst>
              </a:tr>
              <a:tr h="1219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Entertainment Total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2262109421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Set Aside for Saving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2365336993"/>
                  </a:ext>
                </a:extLst>
              </a:tr>
              <a:tr h="1219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Total Expense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500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530913500"/>
                  </a:ext>
                </a:extLst>
              </a:tr>
              <a:tr h="1219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Total Income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400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1542934889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Difference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(100)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 $         -  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36302024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0811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Step Four – Add Periodic Expenses that Didn’t Occur that Month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 Insurance</a:t>
            </a:r>
          </a:p>
          <a:p>
            <a:r>
              <a:rPr lang="en-US" dirty="0" smtClean="0"/>
              <a:t>Doctor’s Visits</a:t>
            </a:r>
          </a:p>
          <a:p>
            <a:r>
              <a:rPr lang="en-US" dirty="0" smtClean="0"/>
              <a:t>Dentist Visit</a:t>
            </a:r>
          </a:p>
          <a:p>
            <a:r>
              <a:rPr lang="en-US" dirty="0" smtClean="0"/>
              <a:t>Tuition</a:t>
            </a:r>
          </a:p>
          <a:p>
            <a:r>
              <a:rPr lang="en-US" dirty="0" smtClean="0"/>
              <a:t>Books</a:t>
            </a:r>
          </a:p>
          <a:p>
            <a:r>
              <a:rPr lang="en-US" dirty="0" smtClean="0"/>
              <a:t>Car Repairs</a:t>
            </a:r>
          </a:p>
          <a:p>
            <a:r>
              <a:rPr lang="en-US" dirty="0" smtClean="0"/>
              <a:t>Flowers for Mom’s Birthday</a:t>
            </a:r>
          </a:p>
        </p:txBody>
      </p:sp>
    </p:spTree>
    <p:extLst>
      <p:ext uri="{BB962C8B-B14F-4D97-AF65-F5344CB8AC3E}">
        <p14:creationId xmlns:p14="http://schemas.microsoft.com/office/powerpoint/2010/main" val="3271693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Step Five – Calculate a monthly amount for those periodic expenses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semi-annual car insurance premium and divide by six</a:t>
            </a:r>
          </a:p>
          <a:p>
            <a:r>
              <a:rPr lang="en-US" dirty="0" smtClean="0"/>
              <a:t>Calculate expected car repairs for the year and divide by 12</a:t>
            </a:r>
          </a:p>
          <a:p>
            <a:endParaRPr lang="en-US" dirty="0"/>
          </a:p>
          <a:p>
            <a:r>
              <a:rPr lang="en-US" dirty="0" smtClean="0"/>
              <a:t>Add these to your spreadsheet (still not worrying about income yet)</a:t>
            </a:r>
          </a:p>
        </p:txBody>
      </p:sp>
    </p:spTree>
    <p:extLst>
      <p:ext uri="{BB962C8B-B14F-4D97-AF65-F5344CB8AC3E}">
        <p14:creationId xmlns:p14="http://schemas.microsoft.com/office/powerpoint/2010/main" val="647260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Step Six – Calculate Percentages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71365" y="1825629"/>
          <a:ext cx="4449269" cy="44538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8196">
                  <a:extLst>
                    <a:ext uri="{9D8B030D-6E8A-4147-A177-3AD203B41FA5}">
                      <a16:colId xmlns:a16="http://schemas.microsoft.com/office/drawing/2014/main" val="3258524981"/>
                    </a:ext>
                  </a:extLst>
                </a:gridCol>
                <a:gridCol w="399104">
                  <a:extLst>
                    <a:ext uri="{9D8B030D-6E8A-4147-A177-3AD203B41FA5}">
                      <a16:colId xmlns:a16="http://schemas.microsoft.com/office/drawing/2014/main" val="4199259405"/>
                    </a:ext>
                  </a:extLst>
                </a:gridCol>
                <a:gridCol w="399104">
                  <a:extLst>
                    <a:ext uri="{9D8B030D-6E8A-4147-A177-3AD203B41FA5}">
                      <a16:colId xmlns:a16="http://schemas.microsoft.com/office/drawing/2014/main" val="2775831917"/>
                    </a:ext>
                  </a:extLst>
                </a:gridCol>
                <a:gridCol w="399104">
                  <a:extLst>
                    <a:ext uri="{9D8B030D-6E8A-4147-A177-3AD203B41FA5}">
                      <a16:colId xmlns:a16="http://schemas.microsoft.com/office/drawing/2014/main" val="3485118401"/>
                    </a:ext>
                  </a:extLst>
                </a:gridCol>
                <a:gridCol w="147816">
                  <a:extLst>
                    <a:ext uri="{9D8B030D-6E8A-4147-A177-3AD203B41FA5}">
                      <a16:colId xmlns:a16="http://schemas.microsoft.com/office/drawing/2014/main" val="872534279"/>
                    </a:ext>
                  </a:extLst>
                </a:gridCol>
                <a:gridCol w="938633">
                  <a:extLst>
                    <a:ext uri="{9D8B030D-6E8A-4147-A177-3AD203B41FA5}">
                      <a16:colId xmlns:a16="http://schemas.microsoft.com/office/drawing/2014/main" val="3579653507"/>
                    </a:ext>
                  </a:extLst>
                </a:gridCol>
                <a:gridCol w="399104">
                  <a:extLst>
                    <a:ext uri="{9D8B030D-6E8A-4147-A177-3AD203B41FA5}">
                      <a16:colId xmlns:a16="http://schemas.microsoft.com/office/drawing/2014/main" val="751690600"/>
                    </a:ext>
                  </a:extLst>
                </a:gridCol>
                <a:gridCol w="399104">
                  <a:extLst>
                    <a:ext uri="{9D8B030D-6E8A-4147-A177-3AD203B41FA5}">
                      <a16:colId xmlns:a16="http://schemas.microsoft.com/office/drawing/2014/main" val="1918691408"/>
                    </a:ext>
                  </a:extLst>
                </a:gridCol>
                <a:gridCol w="399104">
                  <a:extLst>
                    <a:ext uri="{9D8B030D-6E8A-4147-A177-3AD203B41FA5}">
                      <a16:colId xmlns:a16="http://schemas.microsoft.com/office/drawing/2014/main" val="380671818"/>
                    </a:ext>
                  </a:extLst>
                </a:gridCol>
              </a:tblGrid>
              <a:tr h="116405">
                <a:tc>
                  <a:txBody>
                    <a:bodyPr/>
                    <a:lstStyle/>
                    <a:p>
                      <a:pPr algn="ctr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Jun-19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Jul-19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Aug-19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Jun-19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Jul-19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Aug-19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1106379688"/>
                  </a:ext>
                </a:extLst>
              </a:tr>
              <a:tr h="1219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After-Tax Income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400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After-Tax Income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1335861602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Housing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500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Housing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100%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355785766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Rent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Rent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3462875086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Heat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Heat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509634922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Electricity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Electricity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1992262693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Phone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Phone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3477343190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Internet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Internet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3983773320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Cable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Cable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2702824095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Water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Water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4266951641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Trash Removal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Trash Removal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748094778"/>
                  </a:ext>
                </a:extLst>
              </a:tr>
              <a:tr h="1219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Housing Total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500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Housing Total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100%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4179256885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Car Payment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Car Payment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1770055184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Car Insurance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Car Insurance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2829711171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Car Registration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Car Registration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1962563199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Car Repairs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Car Repairs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1515419659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Car - Gas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Car - Gas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669759511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Bike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Bike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869640688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Public Transportation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Public Transportation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3123740720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Airfare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Airfare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226423262"/>
                  </a:ext>
                </a:extLst>
              </a:tr>
              <a:tr h="1219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Transportation Total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Transportation Total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3401403466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Student Loan Payment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Student Loan Payment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3145583617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Credit Card Payment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Credit Card Payment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1314007332"/>
                  </a:ext>
                </a:extLst>
              </a:tr>
              <a:tr h="1219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Total Loan Payments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Total Loan Payments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3003516036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Groceries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Groceries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1798063272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Clothes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Clothes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2622678666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Household Supplies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Household Supplies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3782132357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Personal Supplies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Personal Supplies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2239013536"/>
                  </a:ext>
                </a:extLst>
              </a:tr>
              <a:tr h="1219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Personal Items Total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Personal Items Total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770273624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Dining/Drinks Out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Dining/Drinks Out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2728412511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Movies, concerts, etc.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Movies, concerts, etc.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3915212462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Other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Other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2092304798"/>
                  </a:ext>
                </a:extLst>
              </a:tr>
              <a:tr h="1219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Entertainment Total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Entertainment Total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476289861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Set Aside for Saving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Set Aside for Saving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745618884"/>
                  </a:ext>
                </a:extLst>
              </a:tr>
              <a:tr h="1219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Total Expense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500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Total Expense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100%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913085067"/>
                  </a:ext>
                </a:extLst>
              </a:tr>
              <a:tr h="1219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Total Income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400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Total Income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80%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3369607288"/>
                  </a:ext>
                </a:extLst>
              </a:tr>
              <a:tr h="11640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Difference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(100)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$         -  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Difference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-20%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43" marR="5543" marT="5543" marB="0" anchor="b"/>
                </a:tc>
                <a:extLst>
                  <a:ext uri="{0D108BD9-81ED-4DB2-BD59-A6C34878D82A}">
                    <a16:rowId xmlns:a16="http://schemas.microsoft.com/office/drawing/2014/main" val="894404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7612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Step Seven – Determine your Monthly </a:t>
            </a:r>
            <a:br>
              <a:rPr lang="en-US" dirty="0" smtClean="0"/>
            </a:br>
            <a:r>
              <a:rPr lang="en-US" dirty="0" smtClean="0"/>
              <a:t>After-Tax Income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all deductions – the amount that gets deposited into your checking account</a:t>
            </a:r>
          </a:p>
          <a:p>
            <a:r>
              <a:rPr lang="en-US" dirty="0" smtClean="0"/>
              <a:t>If it changes by month due to bonuses or commission, estimate your annual after-tax income and divide by 12.</a:t>
            </a:r>
          </a:p>
          <a:p>
            <a:r>
              <a:rPr lang="en-US" dirty="0" smtClean="0"/>
              <a:t>Enter it into the Spreadsheet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57806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71</TotalTime>
  <Words>1194</Words>
  <Application>Microsoft Office PowerPoint</Application>
  <PresentationFormat>Widescreen</PresentationFormat>
  <Paragraphs>350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Calibri</vt:lpstr>
      <vt:lpstr>Franklin Gothic Book</vt:lpstr>
      <vt:lpstr>Crop</vt:lpstr>
      <vt:lpstr>Budgeting</vt:lpstr>
      <vt:lpstr>Step One – The Hardest Part</vt:lpstr>
      <vt:lpstr>Free Apps to Help Track Spending</vt:lpstr>
      <vt:lpstr>Step Two – Categorize Your Expenses</vt:lpstr>
      <vt:lpstr>Step Three – Put it all in a Spreadsheet - Don’t worry about income yet</vt:lpstr>
      <vt:lpstr>Step Four – Add Periodic Expenses that Didn’t Occur that Month</vt:lpstr>
      <vt:lpstr>Step Five – Calculate a monthly amount for those periodic expenses</vt:lpstr>
      <vt:lpstr>Step Six – Calculate Percentages</vt:lpstr>
      <vt:lpstr>Step Seven – Determine your Monthly  After-Tax Income</vt:lpstr>
      <vt:lpstr>Step Eight – Evaluate your Monthly Income vs. your Monthly Expenses</vt:lpstr>
      <vt:lpstr>Step Nine – Set a Budget</vt:lpstr>
      <vt:lpstr>Step 10 – Continue to Track Expenses and Income</vt:lpstr>
      <vt:lpstr>Step 11 – Adjust Budget as Necessary</vt:lpstr>
      <vt:lpstr>Step 12 – Make Budgeting a Way of Life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Budgeting</dc:title>
  <dc:creator>Reese, William A</dc:creator>
  <cp:lastModifiedBy>Reese, William A</cp:lastModifiedBy>
  <cp:revision>12</cp:revision>
  <dcterms:created xsi:type="dcterms:W3CDTF">2019-05-23T17:55:47Z</dcterms:created>
  <dcterms:modified xsi:type="dcterms:W3CDTF">2019-05-23T19:07:38Z</dcterms:modified>
</cp:coreProperties>
</file>