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38"/>
  </p:notesMasterIdLst>
  <p:handoutMasterIdLst>
    <p:handoutMasterId r:id="rId39"/>
  </p:handoutMasterIdLst>
  <p:sldIdLst>
    <p:sldId id="294" r:id="rId2"/>
    <p:sldId id="261" r:id="rId3"/>
    <p:sldId id="358" r:id="rId4"/>
    <p:sldId id="275" r:id="rId5"/>
    <p:sldId id="333" r:id="rId6"/>
    <p:sldId id="334" r:id="rId7"/>
    <p:sldId id="335" r:id="rId8"/>
    <p:sldId id="337" r:id="rId9"/>
    <p:sldId id="372" r:id="rId10"/>
    <p:sldId id="351" r:id="rId11"/>
    <p:sldId id="353" r:id="rId12"/>
    <p:sldId id="373" r:id="rId13"/>
    <p:sldId id="354" r:id="rId14"/>
    <p:sldId id="296" r:id="rId15"/>
    <p:sldId id="356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70" r:id="rId26"/>
    <p:sldId id="326" r:id="rId27"/>
    <p:sldId id="295" r:id="rId28"/>
    <p:sldId id="325" r:id="rId29"/>
    <p:sldId id="309" r:id="rId30"/>
    <p:sldId id="344" r:id="rId31"/>
    <p:sldId id="310" r:id="rId32"/>
    <p:sldId id="311" r:id="rId33"/>
    <p:sldId id="348" r:id="rId34"/>
    <p:sldId id="349" r:id="rId35"/>
    <p:sldId id="350" r:id="rId36"/>
    <p:sldId id="37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F85C231-D7DA-4CC0-B954-59435FA80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54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CC6B17D-FA56-4C7A-B368-51F8F367D7FF}" type="datetimeFigureOut">
              <a:rPr lang="en-US"/>
              <a:pPr>
                <a:defRPr/>
              </a:pPr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A6F357-C9D4-400F-AF46-73B868E0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1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852C42-3C49-4FE8-9D74-62528D5DE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C155-BAE4-438E-A8BB-8FC2DC883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9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FC7C-3748-4650-A2C8-021FB4A10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5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A2E3-FF87-44F0-9D43-6B6EBEF85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3D8F90-DC37-4594-8460-C3468800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1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4C7B9-1A2C-4A20-8BED-28F2500B8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2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F0D484-F76B-453B-B543-41B8AF4A1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8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3C6CD-338D-4386-A30D-C6913276B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F56DFD-B73C-4B41-9F03-3EC9163FC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5D3B98-9995-43C4-8330-43A2F332C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D45D2E-CF87-4312-8A33-BFB2217A0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6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Times New Roman" charset="0"/>
              </a:defRPr>
            </a:lvl1pPr>
            <a:extLst/>
          </a:lstStyle>
          <a:p>
            <a:pPr>
              <a:defRPr/>
            </a:pPr>
            <a:fld id="{CFCE76FF-3FDC-490B-8487-314F72646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7" r:id="rId2"/>
    <p:sldLayoutId id="2147483703" r:id="rId3"/>
    <p:sldLayoutId id="2147483698" r:id="rId4"/>
    <p:sldLayoutId id="2147483704" r:id="rId5"/>
    <p:sldLayoutId id="2147483699" r:id="rId6"/>
    <p:sldLayoutId id="2147483705" r:id="rId7"/>
    <p:sldLayoutId id="2147483706" r:id="rId8"/>
    <p:sldLayoutId id="2147483707" r:id="rId9"/>
    <p:sldLayoutId id="2147483700" r:id="rId10"/>
    <p:sldLayoutId id="21474837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jindexes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oney.cnn.com/data/dow3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dardandpoors.com/home/en/u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ssell.com/indexe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Stock Market Indexes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If we want to know how the stock market did today, what should we look at?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Dow Jones Industrial Average?</a:t>
            </a:r>
          </a:p>
          <a:p>
            <a:pPr eaLnBrk="1" hangingPunct="1"/>
            <a:r>
              <a:rPr lang="en-US" altLang="en-US" smtClean="0"/>
              <a:t>The S&amp;P 500 Index?</a:t>
            </a:r>
          </a:p>
          <a:p>
            <a:pPr eaLnBrk="1" hangingPunct="1"/>
            <a:r>
              <a:rPr lang="en-US" altLang="en-US" smtClean="0"/>
              <a:t>The Nasdaq Composite Index?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EA50D3-DB29-44C3-85A6-D5A4567623A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	DJIA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: History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hlinkClick r:id="rId2"/>
              </a:rPr>
              <a:t>http://www.djindexes.com</a:t>
            </a:r>
            <a:r>
              <a:rPr lang="en-US" alt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Oldest barometer of the stock market.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Price Weighted Index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Started in 1896 by Charles Dow with 12 stocks.  (He and Jones started Dow Jones &amp; Company.)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0F588-86B1-46DD-A8E9-BD5D012EF4C4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DJIA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: Composition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Today, there are 30 Companies.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Represent about 30% of the market value of U.S. Stocks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26 stocks trade on the NYSE</a:t>
            </a:r>
          </a:p>
          <a:p>
            <a:pPr eaLnBrk="1" hangingPunct="1"/>
            <a:r>
              <a:rPr lang="en-US" altLang="en-US" dirty="0"/>
              <a:t>4</a:t>
            </a:r>
            <a:r>
              <a:rPr lang="en-US" altLang="en-US" dirty="0" smtClean="0"/>
              <a:t> stocks (MSFT, INTC, AAPL and CSCO) trade on NASDAQ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265C-B7A3-4716-A5EE-BBE6CEA0CD71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DJIA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: Composition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5029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en-US" dirty="0" smtClean="0"/>
              <a:t>As of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1, </a:t>
            </a:r>
            <a:r>
              <a:rPr lang="en-US" altLang="en-US" dirty="0" smtClean="0"/>
              <a:t>2019:</a:t>
            </a:r>
            <a:endParaRPr lang="en-US" altLang="en-US" dirty="0" smtClean="0"/>
          </a:p>
          <a:p>
            <a:pPr eaLnBrk="1" hangingPunct="1">
              <a:buNone/>
            </a:pPr>
            <a:r>
              <a:rPr lang="en-US" altLang="en-US" dirty="0" smtClean="0"/>
              <a:t>3M, Nike, American Express, Apple, Merck, Goldman Sachs, Boeing, Caterpillar, Chevron, Cisco, Coca-Cola, </a:t>
            </a:r>
            <a:r>
              <a:rPr lang="en-US" altLang="en-US" dirty="0" err="1" smtClean="0"/>
              <a:t>DowDuPont</a:t>
            </a:r>
            <a:r>
              <a:rPr lang="en-US" altLang="en-US" dirty="0" smtClean="0"/>
              <a:t>, ExxonMobil, </a:t>
            </a:r>
            <a:r>
              <a:rPr lang="en-US" altLang="en-US" dirty="0" smtClean="0"/>
              <a:t>Visa</a:t>
            </a:r>
            <a:r>
              <a:rPr lang="en-US" altLang="en-US" dirty="0" smtClean="0"/>
              <a:t>, Home Depot, Intel, IBM, Johnson &amp; Johnson, JP Morgan Chase, United Healthcare, McDonald’s, Microsoft, Pfizer, Procter &amp; Gamble, Travelers, United Technologies, Verizon, </a:t>
            </a:r>
            <a:r>
              <a:rPr lang="en-US" altLang="en-US" dirty="0" err="1" smtClean="0"/>
              <a:t>WalMart</a:t>
            </a:r>
            <a:r>
              <a:rPr lang="en-US" altLang="en-US" dirty="0" smtClean="0"/>
              <a:t>, </a:t>
            </a:r>
            <a:r>
              <a:rPr lang="en-US" altLang="en-US" dirty="0" smtClean="0"/>
              <a:t>Disney, Walgreen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6DC0C-6AC2-472F-ABAE-AAD42851A30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DJIA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: Composition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Editors of the Dow Jones-owned WSJ select the stocks. </a:t>
            </a:r>
          </a:p>
          <a:p>
            <a:pPr lvl="1" eaLnBrk="1" hangingPunct="1"/>
            <a:r>
              <a:rPr lang="en-US" altLang="en-US" dirty="0" smtClean="0"/>
              <a:t>Dow Jones is now a subsidiary of News Corp.</a:t>
            </a:r>
          </a:p>
          <a:p>
            <a:pPr eaLnBrk="1" hangingPunct="1"/>
            <a:r>
              <a:rPr lang="en-US" altLang="en-US" dirty="0" smtClean="0"/>
              <a:t>What are their current prices?</a:t>
            </a:r>
          </a:p>
          <a:p>
            <a:pPr lvl="1" eaLnBrk="1" hangingPunct="1"/>
            <a:r>
              <a:rPr lang="en-US" altLang="en-US" dirty="0">
                <a:hlinkClick r:id="rId2"/>
              </a:rPr>
              <a:t>http://money.cnn.com/data/dow30</a:t>
            </a:r>
            <a:r>
              <a:rPr lang="en-US" altLang="en-US" dirty="0" smtClean="0">
                <a:hlinkClick r:id="rId2"/>
              </a:rPr>
              <a:t>/</a:t>
            </a:r>
            <a:r>
              <a:rPr lang="en-US" altLang="en-US" dirty="0" smtClean="0"/>
              <a:t> </a:t>
            </a:r>
          </a:p>
          <a:p>
            <a:pPr marL="403225" lvl="1" indent="0" eaLnBrk="1" hangingPunct="1">
              <a:buNone/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F0A7F-88A6-4E49-83C6-BC57709907D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   Other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Dow Jones </a:t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Price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Weighted Indexes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Transportation (20 firms)</a:t>
            </a:r>
          </a:p>
          <a:p>
            <a:pPr lvl="1" eaLnBrk="1" hangingPunct="1"/>
            <a:r>
              <a:rPr lang="en-US" altLang="en-US" dirty="0" smtClean="0"/>
              <a:t>Started in 1884</a:t>
            </a:r>
          </a:p>
          <a:p>
            <a:pPr eaLnBrk="1" hangingPunct="1"/>
            <a:r>
              <a:rPr lang="en-US" altLang="en-US" dirty="0" smtClean="0"/>
              <a:t>Utilities (15 firms)</a:t>
            </a:r>
          </a:p>
          <a:p>
            <a:pPr lvl="1" eaLnBrk="1" hangingPunct="1"/>
            <a:r>
              <a:rPr lang="en-US" altLang="en-US" dirty="0" smtClean="0"/>
              <a:t>Started in 1929</a:t>
            </a:r>
          </a:p>
          <a:p>
            <a:pPr eaLnBrk="1" hangingPunct="1"/>
            <a:r>
              <a:rPr lang="en-US" altLang="en-US" dirty="0" smtClean="0"/>
              <a:t>Composite (65 firms)</a:t>
            </a:r>
          </a:p>
          <a:p>
            <a:pPr lvl="1" eaLnBrk="1" hangingPunct="1"/>
            <a:r>
              <a:rPr lang="en-US" altLang="en-US" dirty="0" smtClean="0"/>
              <a:t>Stocks in the Industrial, Transportation and Utilities indexes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C2B0E-A794-4709-857A-2801CAE33204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     DJIA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Index Value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143000"/>
            <a:ext cx="7499350" cy="54864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Suppose the Dow closes at </a:t>
            </a:r>
            <a:r>
              <a:rPr lang="en-US" altLang="en-US" dirty="0" smtClean="0"/>
              <a:t>23</a:t>
            </a:r>
            <a:r>
              <a:rPr lang="en-US" altLang="en-US" dirty="0" smtClean="0"/>
              <a:t>,589.50</a:t>
            </a:r>
            <a:endParaRPr lang="en-US" altLang="en-US" dirty="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How did they arrive at this value?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                         </a:t>
            </a:r>
            <a:r>
              <a:rPr lang="en-US" altLang="en-US" sz="2000" dirty="0" smtClean="0"/>
              <a:t>30</a:t>
            </a:r>
            <a:endParaRPr lang="en-US" altLang="en-US" dirty="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                         </a:t>
            </a:r>
            <a:r>
              <a:rPr lang="en-US" altLang="en-US" dirty="0" smtClean="0">
                <a:sym typeface="Symbol" pitchFamily="18" charset="2"/>
              </a:rPr>
              <a:t>   </a:t>
            </a:r>
            <a:r>
              <a:rPr lang="en-US" altLang="en-US" dirty="0" err="1" smtClean="0">
                <a:sym typeface="Symbol" pitchFamily="18" charset="2"/>
              </a:rPr>
              <a:t>P</a:t>
            </a:r>
            <a:r>
              <a:rPr lang="en-US" altLang="en-US" baseline="-25000" dirty="0" err="1" smtClean="0">
                <a:sym typeface="Symbol" pitchFamily="18" charset="2"/>
              </a:rPr>
              <a:t>i,t</a:t>
            </a:r>
            <a:r>
              <a:rPr lang="en-US" altLang="en-US" baseline="-25000" dirty="0" smtClean="0">
                <a:sym typeface="Symbol" pitchFamily="18" charset="2"/>
              </a:rPr>
              <a:t>  </a:t>
            </a:r>
            <a:endParaRPr lang="en-US" altLang="en-US" dirty="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                        </a:t>
            </a:r>
            <a:r>
              <a:rPr lang="en-US" altLang="en-US" sz="2000" dirty="0" smtClean="0"/>
              <a:t>i = 1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DJIA </a:t>
            </a:r>
            <a:r>
              <a:rPr lang="en-US" altLang="en-US" dirty="0" err="1" smtClean="0"/>
              <a:t>Index</a:t>
            </a:r>
            <a:r>
              <a:rPr lang="en-US" altLang="en-US" baseline="-25000" dirty="0" err="1" smtClean="0"/>
              <a:t>t</a:t>
            </a:r>
            <a:r>
              <a:rPr lang="en-US" altLang="en-US" dirty="0" smtClean="0"/>
              <a:t> = </a:t>
            </a:r>
            <a:r>
              <a:rPr lang="en-US" altLang="en-US" sz="2000" dirty="0" smtClean="0"/>
              <a:t> ---------------------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000" dirty="0" smtClean="0"/>
              <a:t>                                   </a:t>
            </a:r>
            <a:r>
              <a:rPr lang="en-US" altLang="en-US" dirty="0" smtClean="0"/>
              <a:t>Adj. Divisor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400" dirty="0" smtClean="0"/>
              <a:t>Note that the divisor is no longer 30. It is adjusted each time a stock “splits” or a stock in the index is replaced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74791-D2EE-49AA-8868-50D9DC56F88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Cap Weighted Indexes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Market Capitalization = Market Value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DEFINITION: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#shares outstanding X Price per Share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FAC05-A420-400A-86FA-A1C5A8720B80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Value </a:t>
            </a:r>
            <a:r>
              <a:rPr lang="en-US" baseline="-25000">
                <a:solidFill>
                  <a:schemeClr val="tx2">
                    <a:satMod val="130000"/>
                  </a:schemeClr>
                </a:solidFill>
              </a:rPr>
              <a:t>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000" smtClean="0"/>
              <a:t>                  n   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 </a:t>
            </a:r>
            <a:r>
              <a:rPr lang="en-US" altLang="en-US" smtClean="0">
                <a:sym typeface="Symbol" pitchFamily="18" charset="2"/>
              </a:rPr>
              <a:t>   (P </a:t>
            </a:r>
            <a:r>
              <a:rPr lang="en-US" altLang="en-US" baseline="-25000" smtClean="0">
                <a:sym typeface="Symbol" pitchFamily="18" charset="2"/>
              </a:rPr>
              <a:t>i,t </a:t>
            </a:r>
            <a:r>
              <a:rPr lang="en-US" altLang="en-US" smtClean="0">
                <a:sym typeface="Symbol" pitchFamily="18" charset="2"/>
              </a:rPr>
              <a:t>)</a:t>
            </a:r>
            <a:r>
              <a:rPr lang="en-US" altLang="en-US" baseline="-25000" smtClean="0">
                <a:sym typeface="Symbol" pitchFamily="18" charset="2"/>
              </a:rPr>
              <a:t> </a:t>
            </a:r>
            <a:r>
              <a:rPr lang="en-US" altLang="en-US" smtClean="0">
                <a:sym typeface="Symbol" pitchFamily="18" charset="2"/>
              </a:rPr>
              <a:t>x (#Out Shrs</a:t>
            </a:r>
            <a:r>
              <a:rPr lang="en-US" altLang="en-US" baseline="-25000" smtClean="0">
                <a:sym typeface="Symbol" pitchFamily="18" charset="2"/>
              </a:rPr>
              <a:t>i,t </a:t>
            </a:r>
            <a:r>
              <a:rPr lang="en-US" altLang="en-US" smtClean="0">
                <a:sym typeface="Symbol" pitchFamily="18" charset="2"/>
              </a:rPr>
              <a:t>)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</a:t>
            </a:r>
            <a:r>
              <a:rPr lang="en-US" altLang="en-US" sz="2000" smtClean="0"/>
              <a:t>i = 1                                      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</a:t>
            </a:r>
            <a:r>
              <a:rPr lang="en-US" altLang="en-US" baseline="-25000" smtClean="0"/>
              <a:t>t  </a:t>
            </a:r>
            <a:r>
              <a:rPr lang="en-US" altLang="en-US" smtClean="0"/>
              <a:t>= -----------------------------    X   Base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000" smtClean="0"/>
              <a:t>                    n                                                                    </a:t>
            </a:r>
            <a:r>
              <a:rPr lang="en-US" altLang="en-US" smtClean="0"/>
              <a:t>Value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  </a:t>
            </a:r>
            <a:r>
              <a:rPr lang="en-US" altLang="en-US" smtClean="0">
                <a:sym typeface="Symbol" pitchFamily="18" charset="2"/>
              </a:rPr>
              <a:t>  </a:t>
            </a:r>
            <a:r>
              <a:rPr lang="en-US" altLang="en-US" baseline="-25000" smtClean="0">
                <a:sym typeface="Symbol" pitchFamily="18" charset="2"/>
              </a:rPr>
              <a:t>  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baseline="-25000" smtClean="0">
                <a:sym typeface="Symbol" pitchFamily="18" charset="2"/>
              </a:rPr>
              <a:t> </a:t>
            </a:r>
            <a:r>
              <a:rPr lang="en-US" altLang="en-US" smtClean="0">
                <a:sym typeface="Symbol" pitchFamily="18" charset="2"/>
              </a:rPr>
              <a:t>P</a:t>
            </a:r>
            <a:r>
              <a:rPr lang="en-US" altLang="en-US" baseline="-25000" smtClean="0">
                <a:sym typeface="Symbol" pitchFamily="18" charset="2"/>
              </a:rPr>
              <a:t>i,b </a:t>
            </a:r>
            <a:r>
              <a:rPr lang="en-US" altLang="en-US" smtClean="0">
                <a:sym typeface="Symbol" pitchFamily="18" charset="2"/>
              </a:rPr>
              <a:t>) X (#Out shrs</a:t>
            </a:r>
            <a:r>
              <a:rPr lang="en-US" altLang="en-US" baseline="-25000" smtClean="0">
                <a:sym typeface="Symbol" pitchFamily="18" charset="2"/>
              </a:rPr>
              <a:t>i,b </a:t>
            </a:r>
            <a:r>
              <a:rPr lang="en-US" altLang="en-US" smtClean="0">
                <a:sym typeface="Symbol" pitchFamily="18" charset="2"/>
              </a:rPr>
              <a:t>)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 </a:t>
            </a:r>
            <a:r>
              <a:rPr lang="en-US" altLang="en-US" sz="2000" smtClean="0"/>
              <a:t>i = 1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858B4-5619-4C9D-9E6B-E40E294E60F6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Index Value </a:t>
            </a:r>
            <a:r>
              <a:rPr lang="en-US" baseline="-25000">
                <a:solidFill>
                  <a:schemeClr val="tx2">
                    <a:satMod val="130000"/>
                  </a:schemeClr>
                </a:solidFill>
              </a:rPr>
              <a:t>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 indexes days</a:t>
            </a:r>
          </a:p>
          <a:p>
            <a:pPr eaLnBrk="1" hangingPunct="1"/>
            <a:r>
              <a:rPr lang="en-US" altLang="en-US" smtClean="0"/>
              <a:t>b is the base day</a:t>
            </a:r>
          </a:p>
          <a:p>
            <a:pPr eaLnBrk="1" hangingPunct="1"/>
            <a:r>
              <a:rPr lang="en-US" altLang="en-US" smtClean="0"/>
              <a:t>i indexes stocks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Base day value needs to be arbitrarily set to something by the firm starting the index.  10 or 100 are common.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05FE1-4862-4ACC-9A20-3BD6CD928D7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Back to Example: Case 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                Price      Price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A        $100       $110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B        $  10       $  10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Again, note that each stock has the same market value on day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7CD90-B1BF-496F-B764-FB92E80A534C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What We Need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to Know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to Understand an Index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number of stocks in the index.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types of stocks in the index.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weighting method used to calculate the index value.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2EEFB-123E-44BF-B160-FE551D86BAF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Value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 – Day 1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1 </a:t>
            </a:r>
            <a:r>
              <a:rPr lang="en-US" altLang="en-US" smtClean="0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= 100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74854-88F3-45B6-A577-3998F2ABFA57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Market Value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 – Day 2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2 </a:t>
            </a:r>
            <a:r>
              <a:rPr lang="en-US" altLang="en-US" smtClean="0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(110)(100,000) + (10)(1,000,000)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= 105 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CB457-2695-4F87-A9B8-ED3DA8C5D7D5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% Change =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(105 - 100)/100 = 5.0%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NOTE:  a10% increase in Stock A caused a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 5% increase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CF4AC-E240-42D4-A582-9BD5D5F8A249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What if Instead…Case 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               Price      Price</a:t>
            </a:r>
            <a:r>
              <a:rPr lang="en-US" altLang="en-US" smtClean="0"/>
              <a:t>        </a:t>
            </a:r>
            <a:r>
              <a:rPr lang="en-US" altLang="en-US" b="1" smtClean="0"/>
              <a:t>Shares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Stock      Day 1     Day 2    Outstanding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A         $100       $100 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B         $  10       $  11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Instead of stock A going up by 10%, stock B does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EF812-1CE2-4D99-8073-3BEA9A870F95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Example (cont)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2 </a:t>
            </a:r>
            <a:r>
              <a:rPr lang="en-US" altLang="en-US" smtClean="0"/>
              <a:t>=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(100)(100,000) + (11)(1,000,000)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-----------------------------------------  X 100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(100)(100,000) + (10)(1,000,000)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= 105 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1EF6F-F9A6-4FB4-99BF-39781FD1635B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Market Value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% Change =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(105 - 100)/100 = 5.0%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Since stocks A and B have the same market value, they receive the same weight in the index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What indexes use this weighting system?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50663-ED90-4B4B-82CC-396BEBC54379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idx="1"/>
          </p:nvPr>
        </p:nvSpPr>
        <p:spPr>
          <a:xfrm>
            <a:off x="1435100" y="1219200"/>
            <a:ext cx="7499350" cy="50292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 smtClean="0">
                <a:hlinkClick r:id="rId2"/>
              </a:rPr>
              <a:t>http://www.standardandpoors.com/home/en/us</a:t>
            </a:r>
            <a:r>
              <a:rPr lang="en-US" altLang="en-US" sz="2800" dirty="0" smtClean="0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 smtClean="0"/>
              <a:t>   Most famous market-value weighed index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Technically a float-weighted index</a:t>
            </a:r>
          </a:p>
          <a:p>
            <a:pPr eaLnBrk="1" hangingPunct="1"/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How many stocks are in the index?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1616C-25AE-4850-BFDD-AC8E9557381E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1928 was S&amp;P 90.  In 1957 it became S&amp;P 500.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Is used by 97% of U.S. money managers and pension plan sponsors as a proxy for the U.S. stock market.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0256C-2DFB-4C3F-B488-DDC31B92FC06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S&amp;P 500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Stocks are selected to include leading companies in leading industries in the U.S.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U.S. firms only, though some non- U.S. firms are “grandfathered” into the index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Changes are made every few weeks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Standard and </a:t>
            </a:r>
            <a:r>
              <a:rPr lang="en-US" altLang="en-US" dirty="0" err="1" smtClean="0"/>
              <a:t>Poors</a:t>
            </a:r>
            <a:r>
              <a:rPr lang="en-US" altLang="en-US" dirty="0" smtClean="0"/>
              <a:t> (a division of McGraw-Hill) decides which companies to include in the index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04D0E-5708-4C85-BC9D-3B4764383278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Indexes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295400"/>
            <a:ext cx="7499350" cy="4800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NYSE Composite</a:t>
            </a:r>
            <a:r>
              <a:rPr lang="en-US" altLang="en-US" smtClean="0"/>
              <a:t>:  All NYSE stocks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</a:t>
            </a:r>
          </a:p>
          <a:p>
            <a:pPr eaLnBrk="1" hangingPunct="1"/>
            <a:r>
              <a:rPr lang="en-US" altLang="en-US" b="1" smtClean="0"/>
              <a:t>NASDAQ Composite</a:t>
            </a:r>
            <a:r>
              <a:rPr lang="en-US" altLang="en-US" smtClean="0"/>
              <a:t>: All stocks listed on NASDAQ (Roughly 3,000 stocks)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b="1" smtClean="0"/>
              <a:t>Wilshire 5000:</a:t>
            </a:r>
            <a:r>
              <a:rPr lang="en-US" altLang="en-US" smtClean="0"/>
              <a:t> All stocks traded in the United States</a:t>
            </a:r>
            <a:endParaRPr lang="en-US" altLang="en-US" b="1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33943-09A2-4B87-9130-C0768689755D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	   Price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Weighting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Start by calculating the average price (arithmetic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mean) of the stocks in the index at time t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 b="1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1800" smtClean="0"/>
              <a:t>                                        N</a:t>
            </a:r>
            <a:endParaRPr lang="en-US" altLang="en-US" sz="280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    Index value</a:t>
            </a:r>
            <a:r>
              <a:rPr lang="en-US" altLang="en-US" sz="2800" baseline="-25000" smtClean="0"/>
              <a:t>t</a:t>
            </a:r>
            <a:r>
              <a:rPr lang="en-US" altLang="en-US" sz="2800" smtClean="0"/>
              <a:t> = </a:t>
            </a:r>
            <a:r>
              <a:rPr lang="en-US" altLang="en-US" sz="2800" smtClean="0">
                <a:sym typeface="Symbol" pitchFamily="18" charset="2"/>
              </a:rPr>
              <a:t>  P</a:t>
            </a:r>
            <a:r>
              <a:rPr lang="en-US" altLang="en-US" sz="2800" baseline="-25000" smtClean="0">
                <a:sym typeface="Symbol" pitchFamily="18" charset="2"/>
              </a:rPr>
              <a:t>i,t   </a:t>
            </a:r>
            <a:r>
              <a:rPr lang="en-US" altLang="en-US" sz="2800" smtClean="0">
                <a:sym typeface="Symbol" pitchFamily="18" charset="2"/>
              </a:rPr>
              <a:t>divided by N</a:t>
            </a:r>
            <a:endParaRPr lang="en-US" altLang="en-US" sz="280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                         </a:t>
            </a:r>
            <a:r>
              <a:rPr lang="en-US" altLang="en-US" sz="1800" smtClean="0"/>
              <a:t>i = 1</a:t>
            </a:r>
            <a:endParaRPr lang="en-US" altLang="en-US" sz="280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  </a:t>
            </a:r>
            <a:r>
              <a:rPr lang="en-US" altLang="en-US" sz="2000" smtClean="0"/>
              <a:t>where the stocks in the index at time t go from 1 – N </a:t>
            </a:r>
            <a:endParaRPr lang="en-US" altLang="en-US" sz="28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CC05A-0D05-484E-9361-0543042DF51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Indexes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Wilshire 4500:  Wilshire 5000 stocks with the S&amp;P 500 stocks removed.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S&amp;P 400: A mid-cap index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S&amp;P 600: A small-cap index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CBB13-59F5-4A61-B172-A695C20F1B8B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Other MV Weighted  Indexes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b="1" smtClean="0"/>
              <a:t>Russell Indexes: </a:t>
            </a:r>
            <a:r>
              <a:rPr lang="en-US" altLang="en-US" sz="2800" smtClean="0"/>
              <a:t>U.S. Stocks from NYSE, AMEX, and Nasdaq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>
                <a:hlinkClick r:id="rId2"/>
              </a:rPr>
              <a:t>http://www.russell.com/indexes</a:t>
            </a:r>
            <a:r>
              <a:rPr lang="en-US" altLang="en-US" sz="2800" smtClean="0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smtClean="0"/>
              <a:t>Russell 3000</a:t>
            </a:r>
            <a:r>
              <a:rPr lang="en-US" altLang="en-US" sz="2800" smtClean="0"/>
              <a:t>: 3000 largest U.S. firms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800" b="1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smtClean="0"/>
              <a:t>Russell 2000</a:t>
            </a:r>
            <a:r>
              <a:rPr lang="en-US" altLang="en-US" sz="2800" smtClean="0"/>
              <a:t>: 2000 smallest of Russell 3000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smtClean="0"/>
              <a:t>      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smtClean="0"/>
              <a:t>Russell 1000</a:t>
            </a:r>
            <a:r>
              <a:rPr lang="en-US" altLang="en-US" sz="2800" smtClean="0"/>
              <a:t>: 1000 largest of Russell 3000</a:t>
            </a:r>
          </a:p>
          <a:p>
            <a:pPr eaLnBrk="1" hangingPunct="1"/>
            <a:endParaRPr lang="en-US" altLang="en-US" sz="28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F5EA-19DF-4AA8-AC62-2457380EA9CC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International Indexes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dirty="0" smtClean="0"/>
              <a:t>International Equity Indexes</a:t>
            </a:r>
            <a:r>
              <a:rPr lang="en-US" altLang="en-US" dirty="0" smtClean="0"/>
              <a:t>:</a:t>
            </a:r>
          </a:p>
          <a:p>
            <a:pPr eaLnBrk="1" hangingPunct="1"/>
            <a:r>
              <a:rPr lang="en-US" altLang="en-US" dirty="0" smtClean="0"/>
              <a:t>MSCI World Index: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dirty="0" smtClean="0"/>
              <a:t>	1600 stocks from 23 countries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dirty="0" smtClean="0"/>
              <a:t>	Only companies from developed countries; market value weighted</a:t>
            </a:r>
          </a:p>
          <a:p>
            <a:pPr eaLnBrk="1" hangingPunct="1"/>
            <a:r>
              <a:rPr lang="en-US" altLang="en-US" dirty="0" smtClean="0"/>
              <a:t>Global Dow: 150 stocks; both developed and emerging countries (but 40% from U.S.); equally-weighted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dirty="0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dirty="0" smtClean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7A6E6-F88F-4A57-80B5-31E3FA9C4CC9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Skewness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 smtClean="0">
                <a:solidFill>
                  <a:srgbClr val="000000"/>
                </a:solidFill>
                <a:cs typeface="Times New Roman" pitchFamily="18" charset="0"/>
              </a:rPr>
              <a:t>Suppose there are only 4 stocks in our index: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 smtClean="0">
                <a:solidFill>
                  <a:srgbClr val="000000"/>
                </a:solidFill>
                <a:cs typeface="Times New Roman" pitchFamily="18" charset="0"/>
              </a:rPr>
              <a:t>W,  X,  Y &amp; Z</a:t>
            </a:r>
            <a:endParaRPr lang="en-US" altLang="en-US" sz="2800" dirty="0" smtClean="0">
              <a:cs typeface="Times New Roman" pitchFamily="18" charset="0"/>
            </a:endParaRP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 has a 300% return   </a:t>
            </a:r>
            <a:endParaRPr lang="en-US" alt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has a 25% return  </a:t>
            </a:r>
            <a:endParaRPr lang="en-US" alt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 has a 5% return  </a:t>
            </a:r>
            <a:endParaRPr lang="en-US" alt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 has a  - 20% return</a:t>
            </a:r>
            <a:endParaRPr lang="en-US" alt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endParaRPr lang="en-US" alt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F2854-1310-494D-853C-8A2EEF5AFFE5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b="1" dirty="0">
              <a:solidFill>
                <a:schemeClr val="tx2">
                  <a:satMod val="130000"/>
                </a:schemeClr>
              </a:solidFill>
              <a:cs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458200" cy="48768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Times New Roman" pitchFamily="18" charset="0"/>
              </a:rPr>
              <a:t>What if we have an equally-weighted index?</a:t>
            </a:r>
          </a:p>
          <a:p>
            <a:pPr eaLnBrk="1" hangingPunct="1"/>
            <a:endParaRPr lang="en-US" altLang="en-US" sz="2800" dirty="0" smtClean="0">
              <a:cs typeface="Times New Roman" pitchFamily="18" charset="0"/>
            </a:endParaRPr>
          </a:p>
          <a:p>
            <a:pPr eaLnBrk="1" hangingPunct="1"/>
            <a:r>
              <a:rPr lang="en-US" altLang="en-US" sz="2800" dirty="0" smtClean="0">
                <a:cs typeface="Times New Roman" pitchFamily="18" charset="0"/>
              </a:rPr>
              <a:t>Index Return:</a:t>
            </a:r>
          </a:p>
          <a:p>
            <a:pPr eaLnBrk="1" hangingPunct="1"/>
            <a:r>
              <a:rPr lang="en-US" altLang="en-US" sz="2800" dirty="0" smtClean="0">
                <a:cs typeface="Times New Roman" pitchFamily="18" charset="0"/>
              </a:rPr>
              <a:t> .25(300%) + .25(25%) + .25(5%) + .25(-20%) = 77.5%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 </a:t>
            </a:r>
          </a:p>
          <a:p>
            <a:pPr eaLnBrk="1" hangingPunct="1"/>
            <a:r>
              <a:rPr lang="en-US" altLang="en-US" sz="2800" dirty="0" smtClean="0">
                <a:cs typeface="Times New Roman" pitchFamily="18" charset="0"/>
              </a:rPr>
              <a:t>The “typical” stock in your index was not up 77.5%</a:t>
            </a:r>
          </a:p>
          <a:p>
            <a:pPr eaLnBrk="1" hangingPunct="1"/>
            <a:r>
              <a:rPr lang="en-US" altLang="en-US" sz="2800" dirty="0" smtClean="0">
                <a:cs typeface="Times New Roman" pitchFamily="18" charset="0"/>
              </a:rPr>
              <a:t>The outstanding performance of W drove the results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z="2800" dirty="0" smtClean="0">
                <a:cs typeface="Times New Roman" pitchFamily="18" charset="0"/>
              </a:rPr>
              <a:t> </a:t>
            </a:r>
          </a:p>
          <a:p>
            <a:pPr eaLnBrk="1" hangingPunct="1"/>
            <a:endParaRPr lang="en-US" alt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352DF-01F3-4CD9-8C0E-6C5B1793EF10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 smtClean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Many indexes have skewed returns</a:t>
            </a:r>
            <a:endParaRPr lang="en-US" alt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alt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Often get a narrow market. 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Strong returns for an index may be primarily due to one or two industries</a:t>
            </a:r>
            <a:endParaRPr lang="en-US" alt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8222F-0AC3-4075-AC6E-8777964CC99B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Implications of </a:t>
            </a:r>
            <a:r>
              <a:rPr lang="en-US" b="1" dirty="0" err="1" smtClean="0">
                <a:solidFill>
                  <a:schemeClr val="tx2">
                    <a:satMod val="130000"/>
                  </a:schemeClr>
                </a:solidFill>
                <a:cs typeface="Times New Roman" charset="0"/>
              </a:rPr>
              <a:t>Skewness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For any price-weighted or value-weighted index, as a stock’s price goes up (relative to other stocks) it receives a higher weighting in the index.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means that if there is a “bubble” in one sector, the index will tilt more heavily toward the stocks in that sector.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those who invest in the index, it means placing a greater weight on those stocks which have gone up in price the most.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that good or bad???</a:t>
            </a:r>
            <a:endParaRPr lang="en-US" alt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85415-99EA-43BE-8AE8-9B3862BF5C97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Price Weighting: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An Example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            </a:t>
            </a:r>
            <a:r>
              <a:rPr lang="en-US" altLang="en-US" b="1" smtClean="0"/>
              <a:t>Price      Price</a:t>
            </a:r>
            <a:r>
              <a:rPr lang="en-US" altLang="en-US" smtClean="0"/>
              <a:t>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Stock      Day 1     Day 2     Shrs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A          $100       $110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B          $  10       $  10       1,000,000    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Note that the market cap of each stock is $10 million on Day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0184D-18B8-4F07-B540-326E1D2C273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Price Weighting:  An Example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1</a:t>
            </a:r>
            <a:r>
              <a:rPr lang="en-US" altLang="en-US" smtClean="0"/>
              <a:t> = (100 + 10)/2 = 55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2</a:t>
            </a:r>
            <a:r>
              <a:rPr lang="en-US" altLang="en-US" smtClean="0"/>
              <a:t> = (110 + 10)/2 = 60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% Change Index = (60 - 55)/55 = 9.1%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A 10% increase in the price of stock A caused a 9.1% increase in the index.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348DF-E282-4DC0-B464-F222DE00A4B1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What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if Instead...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8020050" cy="4800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              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                Price     Price</a:t>
            </a: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b="1" smtClean="0"/>
              <a:t>Stock      Day 1     Day 2    Shares Out.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A        $100       $100          100,000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   B        $  10       $  11        1,000,000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AD4B0-B3F7-451C-AEA2-32CD8A11AAB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Example (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cont.)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1</a:t>
            </a:r>
            <a:r>
              <a:rPr lang="en-US" altLang="en-US" smtClean="0"/>
              <a:t> = (100 + 10)/2 = 55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Index Value</a:t>
            </a:r>
            <a:r>
              <a:rPr lang="en-US" altLang="en-US" baseline="-25000" smtClean="0"/>
              <a:t>2</a:t>
            </a:r>
            <a:r>
              <a:rPr lang="en-US" altLang="en-US" smtClean="0"/>
              <a:t> = (100 + 11)/2 = 55.5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% Change in Index = (55.5 - 55)/55 = .91%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A 10% increase in the price of stock B caused a 0.91% increase in the index.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69459-B840-46B8-A572-D0D104537FC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		Price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Weighting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Stock A’s Price is 10 times higher so it gets a 10 times larger weighting.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 both companies are the same size.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Stock prices can be altered by changing shares outstanding through splits and repurchases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03EA-24BD-4C54-82D5-A028EAE2464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Price Weighting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 any major indexes use a Price Weighting System?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mtClean="0"/>
              <a:t>	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mtClean="0"/>
              <a:t>				</a:t>
            </a:r>
            <a:r>
              <a:rPr lang="en-US" altLang="en-US" sz="3600" smtClean="0"/>
              <a:t>Yes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36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3600" smtClean="0"/>
              <a:t>The Dow Jones Industrial Average does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40114-E54E-46FD-A543-12215EC468F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2290</TotalTime>
  <Words>1332</Words>
  <Application>Microsoft Office PowerPoint</Application>
  <PresentationFormat>On-screen Show (4:3)</PresentationFormat>
  <Paragraphs>281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Calibri</vt:lpstr>
      <vt:lpstr>Gill Sans MT</vt:lpstr>
      <vt:lpstr>Monotype Sorts</vt:lpstr>
      <vt:lpstr>Symbol</vt:lpstr>
      <vt:lpstr>Times New Roman</vt:lpstr>
      <vt:lpstr>Verdana</vt:lpstr>
      <vt:lpstr>Wingdings 2</vt:lpstr>
      <vt:lpstr>Solstice</vt:lpstr>
      <vt:lpstr>Stock Market Indexes</vt:lpstr>
      <vt:lpstr>What We Need to Know to Understand an Index</vt:lpstr>
      <vt:lpstr>     Price Weighting</vt:lpstr>
      <vt:lpstr>Price Weighting:  An Example</vt:lpstr>
      <vt:lpstr>Price Weighting:  An Example</vt:lpstr>
      <vt:lpstr> What if Instead...</vt:lpstr>
      <vt:lpstr>Example (cont.)</vt:lpstr>
      <vt:lpstr>   Price Weighting </vt:lpstr>
      <vt:lpstr>Price Weighting</vt:lpstr>
      <vt:lpstr>  DJIA: History</vt:lpstr>
      <vt:lpstr> DJIA: Composition</vt:lpstr>
      <vt:lpstr> DJIA: Composition</vt:lpstr>
      <vt:lpstr> DJIA: Composition</vt:lpstr>
      <vt:lpstr>    Other Dow Jones   Price Weighted Indexes</vt:lpstr>
      <vt:lpstr>      DJIA: Index Value</vt:lpstr>
      <vt:lpstr>Market Cap Weighted Indexes</vt:lpstr>
      <vt:lpstr>Index Value t</vt:lpstr>
      <vt:lpstr>Index Value t</vt:lpstr>
      <vt:lpstr>Back to Example: Case 1</vt:lpstr>
      <vt:lpstr>Market Value Example – Day 1</vt:lpstr>
      <vt:lpstr>Market Value Example – Day 2</vt:lpstr>
      <vt:lpstr>Market Value Example</vt:lpstr>
      <vt:lpstr>What if Instead…Case 2</vt:lpstr>
      <vt:lpstr>Example (cont)</vt:lpstr>
      <vt:lpstr>Market Value Example</vt:lpstr>
      <vt:lpstr>S&amp;P 500</vt:lpstr>
      <vt:lpstr>S&amp;P 500</vt:lpstr>
      <vt:lpstr>S&amp;P 500</vt:lpstr>
      <vt:lpstr>Other MV Weighted Indexes</vt:lpstr>
      <vt:lpstr>Other MV Weighted Indexes</vt:lpstr>
      <vt:lpstr>Other MV Weighted  Indexes</vt:lpstr>
      <vt:lpstr>International Indexes</vt:lpstr>
      <vt:lpstr>Implications of Skewness </vt:lpstr>
      <vt:lpstr>Implications of Skewness</vt:lpstr>
      <vt:lpstr>Implications of Skewness</vt:lpstr>
      <vt:lpstr>Implications of Skewness</vt:lpstr>
    </vt:vector>
  </TitlesOfParts>
  <Company>B***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Frequently Asked Question:</dc:title>
  <dc:creator>Valued Sony Customer</dc:creator>
  <cp:lastModifiedBy>Reese, William A</cp:lastModifiedBy>
  <cp:revision>93</cp:revision>
  <dcterms:created xsi:type="dcterms:W3CDTF">1999-09-21T02:21:42Z</dcterms:created>
  <dcterms:modified xsi:type="dcterms:W3CDTF">2019-04-02T22:19:30Z</dcterms:modified>
</cp:coreProperties>
</file>