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8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9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0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7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91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9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8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5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522A510-B1F0-42D1-8D29-33227031EA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34542D8-8F67-413C-8764-A9DBA9C2A6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562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Life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5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Universal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 of Whole Life and Term</a:t>
            </a:r>
          </a:p>
          <a:p>
            <a:r>
              <a:rPr lang="en-US" dirty="0" smtClean="0"/>
              <a:t>Less expensive than Whole Life, but fewer guarantees</a:t>
            </a:r>
          </a:p>
          <a:p>
            <a:r>
              <a:rPr lang="en-US" dirty="0" smtClean="0"/>
              <a:t>More expensive than Term, but premiums will hopefully stay level</a:t>
            </a:r>
          </a:p>
          <a:p>
            <a:r>
              <a:rPr lang="en-US" dirty="0" smtClean="0"/>
              <a:t>Investment risk is mostly with the insured</a:t>
            </a:r>
          </a:p>
          <a:p>
            <a:r>
              <a:rPr lang="en-US" dirty="0" smtClean="0"/>
              <a:t>May allow for individual investment selection</a:t>
            </a:r>
          </a:p>
          <a:p>
            <a:pPr lvl="1"/>
            <a:r>
              <a:rPr lang="en-US" dirty="0" smtClean="0"/>
              <a:t>Variable Insurance – you can have the premiums invested in stock, bonds, real estate,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5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someone (anyone) will suffer a financial burden if (when) you die</a:t>
            </a:r>
          </a:p>
          <a:p>
            <a:pPr lvl="1"/>
            <a:r>
              <a:rPr lang="en-US" dirty="0" smtClean="0"/>
              <a:t>Last expenses</a:t>
            </a:r>
          </a:p>
          <a:p>
            <a:pPr lvl="1"/>
            <a:r>
              <a:rPr lang="en-US" dirty="0" smtClean="0"/>
              <a:t>Unpaid bills</a:t>
            </a:r>
          </a:p>
          <a:p>
            <a:pPr lvl="1"/>
            <a:r>
              <a:rPr lang="en-US" dirty="0" smtClean="0"/>
              <a:t>Mortgage</a:t>
            </a:r>
          </a:p>
          <a:p>
            <a:pPr lvl="1"/>
            <a:r>
              <a:rPr lang="en-US" dirty="0" smtClean="0"/>
              <a:t>Lost income</a:t>
            </a:r>
          </a:p>
          <a:p>
            <a:pPr lvl="1"/>
            <a:r>
              <a:rPr lang="en-US" dirty="0" smtClean="0"/>
              <a:t>Education of children</a:t>
            </a:r>
          </a:p>
          <a:p>
            <a:pPr lvl="1"/>
            <a:r>
              <a:rPr lang="en-US" dirty="0" smtClean="0"/>
              <a:t>Business continuation</a:t>
            </a:r>
          </a:p>
          <a:p>
            <a:pPr lvl="1"/>
            <a:r>
              <a:rPr lang="en-US" dirty="0" smtClean="0"/>
              <a:t>Estate taxes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6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Much?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list on the prior slide and total what your needs would be</a:t>
            </a:r>
          </a:p>
          <a:p>
            <a:r>
              <a:rPr lang="en-US" dirty="0" smtClean="0"/>
              <a:t>Many financial planners use 5x annual income as a reasonable approximation if you have a family</a:t>
            </a:r>
          </a:p>
          <a:p>
            <a:r>
              <a:rPr lang="en-US" dirty="0" smtClean="0"/>
              <a:t>Needs change during your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9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Premiums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premiums are paid with after-tax dollars, the benefits are totally income-tax free (but may be subject to estate taxes)</a:t>
            </a:r>
          </a:p>
          <a:p>
            <a:r>
              <a:rPr lang="en-US" dirty="0" smtClean="0"/>
              <a:t>Premiums are based on:</a:t>
            </a:r>
          </a:p>
          <a:p>
            <a:pPr lvl="1"/>
            <a:r>
              <a:rPr lang="en-US" dirty="0" smtClean="0"/>
              <a:t>Age</a:t>
            </a:r>
          </a:p>
          <a:p>
            <a:pPr lvl="1"/>
            <a:r>
              <a:rPr lang="en-US" dirty="0" smtClean="0"/>
              <a:t>Sex</a:t>
            </a:r>
          </a:p>
          <a:p>
            <a:pPr lvl="1"/>
            <a:r>
              <a:rPr lang="en-US" dirty="0" smtClean="0"/>
              <a:t>Health</a:t>
            </a:r>
          </a:p>
          <a:p>
            <a:pPr lvl="1"/>
            <a:r>
              <a:rPr lang="en-US" dirty="0" smtClean="0"/>
              <a:t>Occupation</a:t>
            </a:r>
          </a:p>
          <a:p>
            <a:pPr lvl="1"/>
            <a:r>
              <a:rPr lang="en-US" dirty="0" smtClean="0"/>
              <a:t>Type of insurance</a:t>
            </a:r>
          </a:p>
          <a:p>
            <a:pPr lvl="1"/>
            <a:r>
              <a:rPr lang="en-US" dirty="0" smtClean="0"/>
              <a:t>Amount of insurance</a:t>
            </a:r>
          </a:p>
          <a:p>
            <a:pPr lvl="1"/>
            <a:r>
              <a:rPr lang="en-US" dirty="0" smtClean="0"/>
              <a:t>Tobacco habits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5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0744"/>
            <a:ext cx="10515600" cy="4796219"/>
          </a:xfrm>
        </p:spPr>
        <p:txBody>
          <a:bodyPr>
            <a:normAutofit/>
          </a:bodyPr>
          <a:lstStyle/>
          <a:p>
            <a:r>
              <a:rPr lang="en-US" dirty="0" smtClean="0"/>
              <a:t>Beneficiary must have an insurable interest</a:t>
            </a:r>
          </a:p>
          <a:p>
            <a:r>
              <a:rPr lang="en-US" dirty="0" smtClean="0"/>
              <a:t>Policy is usually incontestable after two years</a:t>
            </a:r>
          </a:p>
          <a:p>
            <a:r>
              <a:rPr lang="en-US" dirty="0" smtClean="0"/>
              <a:t>Suicide during the first two years usually isn’t covered</a:t>
            </a:r>
          </a:p>
          <a:p>
            <a:r>
              <a:rPr lang="en-US" dirty="0" smtClean="0"/>
              <a:t>Misstatements of age, health, smoking, etc. on the application can invalidate the policy during the first two years</a:t>
            </a:r>
          </a:p>
          <a:p>
            <a:r>
              <a:rPr lang="en-US" dirty="0" smtClean="0"/>
              <a:t>Waiver of premium benefit is often automatic but can be removed</a:t>
            </a:r>
          </a:p>
          <a:p>
            <a:r>
              <a:rPr lang="en-US" dirty="0" smtClean="0"/>
              <a:t>Accidental death insurance is usually not a good idea</a:t>
            </a:r>
          </a:p>
          <a:p>
            <a:r>
              <a:rPr lang="en-US" dirty="0" smtClean="0"/>
              <a:t>Second-to-die helps with estate taxes</a:t>
            </a:r>
          </a:p>
          <a:p>
            <a:r>
              <a:rPr lang="en-US" dirty="0" smtClean="0"/>
              <a:t>Guaranteed insurability option is good if you think you’ll need more coverage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6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is only a promise – and a long one at that</a:t>
            </a:r>
          </a:p>
          <a:p>
            <a:pPr lvl="1"/>
            <a:r>
              <a:rPr lang="en-US" dirty="0" smtClean="0"/>
              <a:t>Make sure the company making the promise will be there</a:t>
            </a:r>
          </a:p>
          <a:p>
            <a:r>
              <a:rPr lang="en-US" dirty="0" smtClean="0"/>
              <a:t>A knowledgeable and helpful agent is worth something</a:t>
            </a:r>
          </a:p>
          <a:p>
            <a:pPr lvl="1"/>
            <a:r>
              <a:rPr lang="en-US" dirty="0" smtClean="0"/>
              <a:t>But remember how they get paid</a:t>
            </a:r>
          </a:p>
          <a:p>
            <a:r>
              <a:rPr lang="en-US" dirty="0" smtClean="0"/>
              <a:t>There is always a 10-day free-look</a:t>
            </a:r>
          </a:p>
          <a:p>
            <a:r>
              <a:rPr lang="en-US" dirty="0" smtClean="0"/>
              <a:t>Insurance is for insurance – not primarily for savings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6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Term Life Insurance</a:t>
            </a:r>
          </a:p>
          <a:p>
            <a:r>
              <a:rPr lang="en-US" sz="2800" dirty="0" smtClean="0"/>
              <a:t>Whole Life Insurance</a:t>
            </a:r>
          </a:p>
          <a:p>
            <a:r>
              <a:rPr lang="en-US" sz="2800" dirty="0" smtClean="0"/>
              <a:t>Universal Life Insurance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6429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Term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“Pure” insurance protection</a:t>
            </a:r>
          </a:p>
          <a:p>
            <a:r>
              <a:rPr lang="en-US" dirty="0" smtClean="0"/>
              <a:t>Insures you for a “term” – a period of time</a:t>
            </a:r>
          </a:p>
          <a:p>
            <a:r>
              <a:rPr lang="en-US" dirty="0" smtClean="0"/>
              <a:t>Inexpensive while young</a:t>
            </a:r>
          </a:p>
          <a:p>
            <a:r>
              <a:rPr lang="en-US" dirty="0" smtClean="0"/>
              <a:t>Prohibitively expensive when old</a:t>
            </a:r>
          </a:p>
          <a:p>
            <a:r>
              <a:rPr lang="en-US" dirty="0" smtClean="0"/>
              <a:t>Allows you to purchase maximum insurance for the least cost</a:t>
            </a:r>
          </a:p>
          <a:p>
            <a:r>
              <a:rPr lang="en-US" dirty="0" smtClean="0"/>
              <a:t>It will “run out” at some point</a:t>
            </a:r>
          </a:p>
          <a:p>
            <a:r>
              <a:rPr lang="en-US" dirty="0" smtClean="0"/>
              <a:t>The most typical type of term insurance has level premiums for 10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672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Whole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2576"/>
            <a:ext cx="10515600" cy="3854387"/>
          </a:xfrm>
        </p:spPr>
        <p:txBody>
          <a:bodyPr/>
          <a:lstStyle/>
          <a:p>
            <a:r>
              <a:rPr lang="en-US" dirty="0" smtClean="0"/>
              <a:t>Insurance with cash value buildup</a:t>
            </a:r>
          </a:p>
          <a:p>
            <a:pPr lvl="1"/>
            <a:r>
              <a:rPr lang="en-US" dirty="0" smtClean="0"/>
              <a:t>The cash buildup is always tax-deferred, and often tax-free</a:t>
            </a:r>
          </a:p>
          <a:p>
            <a:r>
              <a:rPr lang="en-US" dirty="0" smtClean="0"/>
              <a:t>Dividends may be paid, but are not guaranteed</a:t>
            </a:r>
          </a:p>
          <a:p>
            <a:r>
              <a:rPr lang="en-US" dirty="0" smtClean="0"/>
              <a:t>Level premiums for a lifetime – guaranteed</a:t>
            </a:r>
          </a:p>
          <a:p>
            <a:r>
              <a:rPr lang="en-US" dirty="0" smtClean="0"/>
              <a:t>Investment risk is with the insurance company</a:t>
            </a:r>
          </a:p>
          <a:p>
            <a:r>
              <a:rPr lang="en-US" dirty="0" smtClean="0"/>
              <a:t>Moderately expensive while young</a:t>
            </a:r>
          </a:p>
          <a:p>
            <a:r>
              <a:rPr lang="en-US" dirty="0" smtClean="0"/>
              <a:t>Comparatively inexpensive while old</a:t>
            </a:r>
          </a:p>
          <a:p>
            <a:r>
              <a:rPr lang="en-US" dirty="0" smtClean="0"/>
              <a:t>Assures that you will always have some life insurance if you continue to pay the premium</a:t>
            </a:r>
          </a:p>
        </p:txBody>
      </p:sp>
    </p:spTree>
    <p:extLst>
      <p:ext uri="{BB962C8B-B14F-4D97-AF65-F5344CB8AC3E}">
        <p14:creationId xmlns:p14="http://schemas.microsoft.com/office/powerpoint/2010/main" val="96753520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14</TotalTime>
  <Words>453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Gill Sans MT</vt:lpstr>
      <vt:lpstr>Wingdings 2</vt:lpstr>
      <vt:lpstr>Dividend</vt:lpstr>
      <vt:lpstr>Life Insurance</vt:lpstr>
      <vt:lpstr>Why?</vt:lpstr>
      <vt:lpstr>How Much?</vt:lpstr>
      <vt:lpstr>Premiums</vt:lpstr>
      <vt:lpstr>Things to Consider</vt:lpstr>
      <vt:lpstr>Things to Consider</vt:lpstr>
      <vt:lpstr>Types of Life Insurance</vt:lpstr>
      <vt:lpstr>Term Life Insurance</vt:lpstr>
      <vt:lpstr>Whole Life Insurance</vt:lpstr>
      <vt:lpstr>Universal Life Insurance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Insurance</dc:title>
  <dc:creator>Reese, William A</dc:creator>
  <cp:lastModifiedBy>Reese, William A</cp:lastModifiedBy>
  <cp:revision>6</cp:revision>
  <dcterms:created xsi:type="dcterms:W3CDTF">2018-03-02T20:20:22Z</dcterms:created>
  <dcterms:modified xsi:type="dcterms:W3CDTF">2019-04-02T21:28:20Z</dcterms:modified>
</cp:coreProperties>
</file>