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  <p:sldId id="26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20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4C2A8D0-772A-4782-AE6D-CD6E2D73C94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61FB303-6779-4188-8FB0-381620E5005D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118771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8D0-772A-4782-AE6D-CD6E2D73C94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B303-6779-4188-8FB0-381620E50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828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8D0-772A-4782-AE6D-CD6E2D73C94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B303-6779-4188-8FB0-381620E50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29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8D0-772A-4782-AE6D-CD6E2D73C94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B303-6779-4188-8FB0-381620E50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03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C2A8D0-772A-4782-AE6D-CD6E2D73C94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1FB303-6779-4188-8FB0-381620E5005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168207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8D0-772A-4782-AE6D-CD6E2D73C94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B303-6779-4188-8FB0-381620E50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80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8D0-772A-4782-AE6D-CD6E2D73C94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B303-6779-4188-8FB0-381620E50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394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8D0-772A-4782-AE6D-CD6E2D73C94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B303-6779-4188-8FB0-381620E50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002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C2A8D0-772A-4782-AE6D-CD6E2D73C94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FB303-6779-4188-8FB0-381620E500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299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C2A8D0-772A-4782-AE6D-CD6E2D73C94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1FB303-6779-4188-8FB0-381620E5005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7171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C2A8D0-772A-4782-AE6D-CD6E2D73C94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1FB303-6779-4188-8FB0-381620E5005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90491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14C2A8D0-772A-4782-AE6D-CD6E2D73C940}" type="datetimeFigureOut">
              <a:rPr lang="en-US" smtClean="0"/>
              <a:t>4/2/2019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761FB303-6779-4188-8FB0-381620E5005D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1640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Basic Investments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Personal Finance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4520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792162"/>
          </a:xfrm>
        </p:spPr>
        <p:txBody>
          <a:bodyPr/>
          <a:lstStyle/>
          <a:p>
            <a:r>
              <a:rPr lang="en-US" sz="4000" dirty="0"/>
              <a:t>The Investment Pyramid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wreese\Documents\Finance 4410\Textbook Images\kap61647_ch13\kap61647_ex13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1351" y="2209800"/>
            <a:ext cx="8206121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37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Certificate of Deposit (Bank CD)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Lending your money to a bank for a specific period of time</a:t>
            </a:r>
          </a:p>
          <a:p>
            <a:r>
              <a:rPr lang="en-US" dirty="0" smtClean="0"/>
              <a:t>Very safe</a:t>
            </a:r>
          </a:p>
          <a:p>
            <a:r>
              <a:rPr lang="en-US" dirty="0" smtClean="0"/>
              <a:t>Insured by Federal Deposit Insurance Corporation (FDIC) – the U.S. government – up to $250,000 per account</a:t>
            </a:r>
          </a:p>
          <a:p>
            <a:r>
              <a:rPr lang="en-US" dirty="0" smtClean="0"/>
              <a:t>Low rate of interest – but better than a checking or savings account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3303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Money Market Account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safe, short-term investments</a:t>
            </a:r>
          </a:p>
          <a:p>
            <a:r>
              <a:rPr lang="en-US" dirty="0" smtClean="0"/>
              <a:t>Not always insured by the FDIC</a:t>
            </a:r>
          </a:p>
          <a:p>
            <a:r>
              <a:rPr lang="en-US" dirty="0" smtClean="0"/>
              <a:t>A good place to “park” your money or to have it available at any time</a:t>
            </a:r>
          </a:p>
          <a:p>
            <a:r>
              <a:rPr lang="en-US" dirty="0" smtClean="0"/>
              <a:t>Low rate of return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625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Bonds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26464"/>
            <a:ext cx="10515600" cy="4750499"/>
          </a:xfrm>
        </p:spPr>
        <p:txBody>
          <a:bodyPr>
            <a:normAutofit/>
          </a:bodyPr>
          <a:lstStyle/>
          <a:p>
            <a:r>
              <a:rPr lang="en-US" dirty="0" smtClean="0"/>
              <a:t>Lending your money to one of the following:</a:t>
            </a:r>
          </a:p>
          <a:p>
            <a:pPr lvl="1"/>
            <a:r>
              <a:rPr lang="en-US" dirty="0" smtClean="0"/>
              <a:t>U.S. Government</a:t>
            </a:r>
          </a:p>
          <a:p>
            <a:pPr lvl="1"/>
            <a:r>
              <a:rPr lang="en-US" dirty="0" smtClean="0"/>
              <a:t>A municipality (city or state)</a:t>
            </a:r>
          </a:p>
          <a:p>
            <a:pPr lvl="1"/>
            <a:r>
              <a:rPr lang="en-US" dirty="0" smtClean="0"/>
              <a:t>A corporation</a:t>
            </a:r>
          </a:p>
          <a:p>
            <a:r>
              <a:rPr lang="en-US" dirty="0" smtClean="0"/>
              <a:t>Can be a long-term or short-term investment</a:t>
            </a:r>
          </a:p>
          <a:p>
            <a:r>
              <a:rPr lang="en-US" dirty="0" smtClean="0"/>
              <a:t>Can be very safe, or quite risky – depending on who you lend to (who issues the bond)</a:t>
            </a:r>
          </a:p>
          <a:p>
            <a:r>
              <a:rPr lang="en-US" dirty="0" smtClean="0"/>
              <a:t>Usually easy to sell if necessary</a:t>
            </a:r>
          </a:p>
          <a:p>
            <a:pPr lvl="1"/>
            <a:r>
              <a:rPr lang="en-US" dirty="0" smtClean="0"/>
              <a:t>If interest rates go up, the value of a bond goes down</a:t>
            </a:r>
          </a:p>
          <a:p>
            <a:pPr lvl="1"/>
            <a:r>
              <a:rPr lang="en-US" dirty="0" smtClean="0"/>
              <a:t>If interest rates go down, the value of a bond goes </a:t>
            </a:r>
            <a:r>
              <a:rPr lang="en-US" dirty="0" smtClean="0"/>
              <a:t>up</a:t>
            </a:r>
          </a:p>
          <a:p>
            <a:r>
              <a:rPr lang="en-US" dirty="0" smtClean="0"/>
              <a:t>For more detailed information, see the “Bonds” Word document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194300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Stock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Purchasing a piece of a company – ownership interest</a:t>
            </a:r>
          </a:p>
          <a:p>
            <a:r>
              <a:rPr lang="en-US" dirty="0" smtClean="0"/>
              <a:t>Very important to diversify</a:t>
            </a:r>
          </a:p>
          <a:p>
            <a:pPr lvl="1"/>
            <a:r>
              <a:rPr lang="en-US" dirty="0" smtClean="0"/>
              <a:t>Any company can lose a lot of value very quickly</a:t>
            </a:r>
          </a:p>
          <a:p>
            <a:pPr lvl="1"/>
            <a:r>
              <a:rPr lang="en-US" dirty="0" smtClean="0"/>
              <a:t>Much less likely that many different companies will all lose a lot of value at the same time</a:t>
            </a:r>
          </a:p>
          <a:p>
            <a:r>
              <a:rPr lang="en-US" dirty="0" smtClean="0"/>
              <a:t>Good long-term investment</a:t>
            </a:r>
          </a:p>
          <a:p>
            <a:pPr lvl="1"/>
            <a:r>
              <a:rPr lang="en-US" dirty="0" smtClean="0"/>
              <a:t>But the value will fluctuate, so it is a risky short-term </a:t>
            </a:r>
            <a:r>
              <a:rPr lang="en-US" dirty="0" smtClean="0"/>
              <a:t>investment</a:t>
            </a:r>
          </a:p>
          <a:p>
            <a:r>
              <a:rPr lang="en-US" dirty="0" smtClean="0"/>
              <a:t>For more detailed information, see the “Stock” PowerPoint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31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Mutual Funds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Combining your money in an investment along with the money of others.</a:t>
            </a:r>
          </a:p>
          <a:p>
            <a:r>
              <a:rPr lang="en-US" dirty="0" smtClean="0"/>
              <a:t>Each mutual fund has its own investment objective – what it invests in</a:t>
            </a:r>
          </a:p>
          <a:p>
            <a:r>
              <a:rPr lang="en-US" dirty="0" smtClean="0"/>
              <a:t>A fund can invest in money market instruments and be very safe, or small overseas stocks and be very risky – or anything in between</a:t>
            </a:r>
          </a:p>
          <a:p>
            <a:r>
              <a:rPr lang="en-US" dirty="0" smtClean="0"/>
              <a:t>All the above also applies to ETFs (Exchange Traded Funds</a:t>
            </a:r>
            <a:r>
              <a:rPr lang="en-US" dirty="0" smtClean="0"/>
              <a:t>)</a:t>
            </a:r>
          </a:p>
          <a:p>
            <a:r>
              <a:rPr lang="en-US" dirty="0" smtClean="0"/>
              <a:t>For more detailed information, see the “Professional Asset Management” PowerPoint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58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31520"/>
          </a:xfrm>
        </p:spPr>
        <p:txBody>
          <a:bodyPr/>
          <a:lstStyle/>
          <a:p>
            <a:pPr algn="ctr"/>
            <a:r>
              <a:rPr lang="en-US" dirty="0" smtClean="0"/>
              <a:t>Long-Run Returns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6584" y="1494080"/>
            <a:ext cx="7699247" cy="5252576"/>
          </a:xfrm>
        </p:spPr>
      </p:pic>
    </p:spTree>
    <p:extLst>
      <p:ext uri="{BB962C8B-B14F-4D97-AF65-F5344CB8AC3E}">
        <p14:creationId xmlns:p14="http://schemas.microsoft.com/office/powerpoint/2010/main" val="612928708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26</TotalTime>
  <Words>341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Franklin Gothic Book</vt:lpstr>
      <vt:lpstr>Crop</vt:lpstr>
      <vt:lpstr>Basic Investments</vt:lpstr>
      <vt:lpstr>The Investment Pyramid</vt:lpstr>
      <vt:lpstr>Certificate of Deposit (Bank CD)</vt:lpstr>
      <vt:lpstr>Money Market Account</vt:lpstr>
      <vt:lpstr>Bonds</vt:lpstr>
      <vt:lpstr>Stock</vt:lpstr>
      <vt:lpstr>Mutual Funds</vt:lpstr>
      <vt:lpstr>Long-Run Returns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Investments</dc:title>
  <dc:creator>Reese, William A</dc:creator>
  <cp:lastModifiedBy>Reese, William A</cp:lastModifiedBy>
  <cp:revision>7</cp:revision>
  <dcterms:created xsi:type="dcterms:W3CDTF">2018-03-05T20:46:50Z</dcterms:created>
  <dcterms:modified xsi:type="dcterms:W3CDTF">2019-04-02T22:04:37Z</dcterms:modified>
</cp:coreProperties>
</file>