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13C6431B-D4FE-41B3-BAA4-8E5CCF351CE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8AB6F538-9800-4C49-B16B-706050B40FA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570094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6431B-D4FE-41B3-BAA4-8E5CCF351CE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F538-9800-4C49-B16B-706050B40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501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6431B-D4FE-41B3-BAA4-8E5CCF351CE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F538-9800-4C49-B16B-706050B40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109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6431B-D4FE-41B3-BAA4-8E5CCF351CE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F538-9800-4C49-B16B-706050B40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554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6431B-D4FE-41B3-BAA4-8E5CCF351CE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F538-9800-4C49-B16B-706050B40FA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66224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6431B-D4FE-41B3-BAA4-8E5CCF351CE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F538-9800-4C49-B16B-706050B40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503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6431B-D4FE-41B3-BAA4-8E5CCF351CE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F538-9800-4C49-B16B-706050B40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446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6431B-D4FE-41B3-BAA4-8E5CCF351CE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F538-9800-4C49-B16B-706050B40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25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6431B-D4FE-41B3-BAA4-8E5CCF351CE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F538-9800-4C49-B16B-706050B40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72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6431B-D4FE-41B3-BAA4-8E5CCF351CE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F538-9800-4C49-B16B-706050B40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45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6431B-D4FE-41B3-BAA4-8E5CCF351CE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F538-9800-4C49-B16B-706050B40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278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13C6431B-D4FE-41B3-BAA4-8E5CCF351CEC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8AB6F538-9800-4C49-B16B-706050B40F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349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 Banking Services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Personal Finance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660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066800"/>
          </a:xfrm>
        </p:spPr>
        <p:txBody>
          <a:bodyPr/>
          <a:lstStyle/>
          <a:p>
            <a:r>
              <a:rPr lang="en-US" sz="4000" dirty="0"/>
              <a:t>Credit Application Questions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194" name="Picture 2" descr="C:\Users\wreese\Documents\Finance 4410\Textbook Images\kap61647_ch06\kap61647_ex06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8619" y="1295400"/>
            <a:ext cx="7658981" cy="493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149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066800"/>
          </a:xfrm>
        </p:spPr>
        <p:txBody>
          <a:bodyPr/>
          <a:lstStyle/>
          <a:p>
            <a:r>
              <a:rPr lang="en-US" sz="4000" dirty="0"/>
              <a:t>FICO Credit Score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number generally between 300 and 850</a:t>
            </a:r>
          </a:p>
          <a:p>
            <a:r>
              <a:rPr lang="en-US" dirty="0" smtClean="0"/>
              <a:t>Higher numbers are better</a:t>
            </a:r>
          </a:p>
          <a:p>
            <a:r>
              <a:rPr lang="en-US" dirty="0" smtClean="0"/>
              <a:t>You need about 760 to get the best mortgage rates</a:t>
            </a:r>
          </a:p>
          <a:p>
            <a:r>
              <a:rPr lang="en-US" dirty="0" smtClean="0"/>
              <a:t>You need about 720 to get the best auto loan rates</a:t>
            </a:r>
          </a:p>
          <a:p>
            <a:r>
              <a:rPr lang="en-US" dirty="0" smtClean="0"/>
              <a:t>Your credit reports do not contain your FICO credit score</a:t>
            </a:r>
          </a:p>
          <a:p>
            <a:r>
              <a:rPr lang="en-US" dirty="0" smtClean="0"/>
              <a:t>You can purchase your credit score for $7.95 as shown in your credit/debit assignment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61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066800"/>
          </a:xfrm>
        </p:spPr>
        <p:txBody>
          <a:bodyPr/>
          <a:lstStyle/>
          <a:p>
            <a:r>
              <a:rPr lang="en-US" sz="4000" dirty="0"/>
              <a:t>What Impacts Your Credit Score?</a:t>
            </a:r>
            <a:endParaRPr lang="en-US" sz="4000" dirty="0"/>
          </a:p>
        </p:txBody>
      </p:sp>
      <p:pic>
        <p:nvPicPr>
          <p:cNvPr id="1026" name="Picture 2" descr="C:\Users\wreese\Pictures\ce_scorebreakdown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702" y="1593770"/>
            <a:ext cx="7363368" cy="3283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591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069848"/>
          </a:xfrm>
        </p:spPr>
        <p:txBody>
          <a:bodyPr/>
          <a:lstStyle/>
          <a:p>
            <a:pPr algn="ctr"/>
            <a:r>
              <a:rPr lang="en-US" dirty="0" smtClean="0"/>
              <a:t>Checking Account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6192"/>
            <a:ext cx="10515600" cy="4640771"/>
          </a:xfrm>
        </p:spPr>
        <p:txBody>
          <a:bodyPr>
            <a:normAutofit/>
          </a:bodyPr>
          <a:lstStyle/>
          <a:p>
            <a:r>
              <a:rPr lang="en-US" sz="2000" dirty="0" smtClean="0"/>
              <a:t>Usually free if you maintain a minimum balance</a:t>
            </a:r>
          </a:p>
          <a:p>
            <a:r>
              <a:rPr lang="en-US" sz="2000" dirty="0" smtClean="0"/>
              <a:t>Necessary if you receive direct deposit</a:t>
            </a:r>
          </a:p>
          <a:p>
            <a:r>
              <a:rPr lang="en-US" sz="2000" dirty="0" smtClean="0"/>
              <a:t>Pays very little or no interest</a:t>
            </a:r>
          </a:p>
          <a:p>
            <a:pPr lvl="1"/>
            <a:r>
              <a:rPr lang="en-US" sz="2000" dirty="0" smtClean="0"/>
              <a:t>You don’t want to keep large amounts of money there for a long time</a:t>
            </a:r>
          </a:p>
          <a:p>
            <a:r>
              <a:rPr lang="en-US" sz="2000" dirty="0" smtClean="0"/>
              <a:t>Usually, you can write as many checks as you want</a:t>
            </a:r>
          </a:p>
          <a:p>
            <a:pPr lvl="1"/>
            <a:r>
              <a:rPr lang="en-US" sz="2000" dirty="0" smtClean="0"/>
              <a:t>You may be charged for the cost of printing a new box of checks</a:t>
            </a:r>
          </a:p>
          <a:p>
            <a:r>
              <a:rPr lang="en-US" sz="2000" dirty="0" smtClean="0"/>
              <a:t>If you write a check for more money than you have in your account, it will “bounce”, and you will be charged a fee by the bank and probably whoever you wrote the check to. </a:t>
            </a:r>
          </a:p>
          <a:p>
            <a:pPr lvl="1"/>
            <a:r>
              <a:rPr lang="en-US" sz="2000" dirty="0" smtClean="0"/>
              <a:t>Intentionally writing bad checks is a crime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59413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051560"/>
          </a:xfrm>
        </p:spPr>
        <p:txBody>
          <a:bodyPr/>
          <a:lstStyle/>
          <a:p>
            <a:pPr algn="ctr"/>
            <a:r>
              <a:rPr lang="en-US" dirty="0" smtClean="0"/>
              <a:t>Key Points when Writing Checks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7320"/>
            <a:ext cx="10515600" cy="4759643"/>
          </a:xfrm>
        </p:spPr>
        <p:txBody>
          <a:bodyPr>
            <a:noAutofit/>
          </a:bodyPr>
          <a:lstStyle/>
          <a:p>
            <a:r>
              <a:rPr lang="en-US" sz="2400" dirty="0" smtClean="0"/>
              <a:t>Do not leave room for others to add numbers in the amount</a:t>
            </a:r>
          </a:p>
          <a:p>
            <a:r>
              <a:rPr lang="en-US" sz="2400" dirty="0" smtClean="0"/>
              <a:t>If the “Payable to” section is left blank or payable to “Cash”, it is as good as cash – anyone can use it</a:t>
            </a:r>
          </a:p>
          <a:p>
            <a:r>
              <a:rPr lang="en-US" sz="2400" dirty="0" smtClean="0"/>
              <a:t>Write what the check is for in the memo section</a:t>
            </a:r>
          </a:p>
          <a:p>
            <a:r>
              <a:rPr lang="en-US" sz="2400" dirty="0" smtClean="0"/>
              <a:t>Never write a check for more money than is in your checking account at that moment</a:t>
            </a:r>
          </a:p>
          <a:p>
            <a:r>
              <a:rPr lang="en-US" sz="2400" dirty="0" smtClean="0"/>
              <a:t>Only write today’s date on the check</a:t>
            </a:r>
          </a:p>
          <a:p>
            <a:r>
              <a:rPr lang="en-US" sz="2400" dirty="0" smtClean="0"/>
              <a:t>Do not allow anyone else to access your checking account unless you are willing to give him/her all the money in it</a:t>
            </a:r>
          </a:p>
          <a:p>
            <a:r>
              <a:rPr lang="en-US" sz="2400" dirty="0" smtClean="0"/>
              <a:t>Sign your name the same way every time you write out a check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8074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Debit 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581144"/>
          </a:xfrm>
        </p:spPr>
        <p:txBody>
          <a:bodyPr>
            <a:noAutofit/>
          </a:bodyPr>
          <a:lstStyle/>
          <a:p>
            <a:r>
              <a:rPr lang="en-US" sz="2400" dirty="0" smtClean="0"/>
              <a:t>Tied to your checking account</a:t>
            </a:r>
          </a:p>
          <a:p>
            <a:r>
              <a:rPr lang="en-US" sz="2400" dirty="0" smtClean="0"/>
              <a:t>Anytime you use the card, it automatically and instantly takes the money out of your checking account</a:t>
            </a:r>
          </a:p>
          <a:p>
            <a:r>
              <a:rPr lang="en-US" sz="2400" dirty="0" smtClean="0"/>
              <a:t>It is CRITICAL that you subtract the amount of the purchase in your checkbook each time you use it</a:t>
            </a:r>
          </a:p>
          <a:p>
            <a:r>
              <a:rPr lang="en-US" sz="2400" dirty="0" smtClean="0"/>
              <a:t>Be sure to know how your bank handles it if you try to use your debit card for more than you have in your account</a:t>
            </a:r>
          </a:p>
          <a:p>
            <a:pPr lvl="1"/>
            <a:r>
              <a:rPr lang="en-US" sz="2400" dirty="0" smtClean="0"/>
              <a:t>They might decline it</a:t>
            </a:r>
          </a:p>
          <a:p>
            <a:pPr lvl="1"/>
            <a:r>
              <a:rPr lang="en-US" sz="2400" dirty="0" smtClean="0"/>
              <a:t>They might “loan” it to you while charging you a fee for this service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56871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941832"/>
          </a:xfrm>
        </p:spPr>
        <p:txBody>
          <a:bodyPr/>
          <a:lstStyle/>
          <a:p>
            <a:pPr algn="ctr"/>
            <a:r>
              <a:rPr lang="en-US" dirty="0" smtClean="0"/>
              <a:t>Credit 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0744"/>
            <a:ext cx="10515600" cy="479621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Not tied to your checking account</a:t>
            </a:r>
          </a:p>
          <a:p>
            <a:r>
              <a:rPr lang="en-US" sz="2400" dirty="0" smtClean="0"/>
              <a:t>You should plan to pay off the ENTIRE amount each and every month when the bill comes.</a:t>
            </a:r>
          </a:p>
          <a:p>
            <a:pPr lvl="1"/>
            <a:r>
              <a:rPr lang="en-US" sz="2400" dirty="0" smtClean="0"/>
              <a:t>If you do, you will not owe any interest</a:t>
            </a:r>
          </a:p>
          <a:p>
            <a:pPr lvl="1"/>
            <a:r>
              <a:rPr lang="en-US" sz="2400" dirty="0" smtClean="0"/>
              <a:t>Do not confuse the total balance with your minimum payment due</a:t>
            </a:r>
          </a:p>
          <a:p>
            <a:r>
              <a:rPr lang="en-US" sz="2400" dirty="0" smtClean="0"/>
              <a:t>Some cards will build up frequent flier miles with major airlines</a:t>
            </a:r>
          </a:p>
          <a:p>
            <a:r>
              <a:rPr lang="en-US" sz="2400" dirty="0" smtClean="0"/>
              <a:t>If you do not pay off the entire amount, or are late with a payment, the fees and interest expenses can be significant</a:t>
            </a:r>
          </a:p>
          <a:p>
            <a:r>
              <a:rPr lang="en-US" sz="2400" dirty="0" smtClean="0"/>
              <a:t>There is a maximum you can charge based on your credit history</a:t>
            </a:r>
          </a:p>
          <a:p>
            <a:pPr lvl="1"/>
            <a:r>
              <a:rPr lang="en-US" sz="2400" dirty="0" smtClean="0"/>
              <a:t>You can often get this increased if you ask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75976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Credit 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You often need one to rent a car</a:t>
            </a:r>
          </a:p>
          <a:p>
            <a:r>
              <a:rPr lang="en-US" sz="2800" dirty="0" smtClean="0"/>
              <a:t>It is excellent for emergencies</a:t>
            </a:r>
          </a:p>
          <a:p>
            <a:r>
              <a:rPr lang="en-US" sz="2800" dirty="0" smtClean="0"/>
              <a:t>If you cannot control your spending when you have one, it is best to cut it up.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99168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Other Banking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Savings Accounts</a:t>
            </a:r>
          </a:p>
          <a:p>
            <a:r>
              <a:rPr lang="en-US" sz="3200" dirty="0" smtClean="0"/>
              <a:t>Certificates of Deposit (CDs)</a:t>
            </a:r>
          </a:p>
          <a:p>
            <a:r>
              <a:rPr lang="en-US" sz="3200" dirty="0" smtClean="0"/>
              <a:t>Money Market Accounts</a:t>
            </a:r>
          </a:p>
          <a:p>
            <a:r>
              <a:rPr lang="en-US" sz="3200" dirty="0" smtClean="0"/>
              <a:t>Safe Deposit Boxes</a:t>
            </a:r>
          </a:p>
          <a:p>
            <a:r>
              <a:rPr lang="en-US" sz="3200" dirty="0" smtClean="0"/>
              <a:t>Investments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791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990600"/>
          </a:xfrm>
        </p:spPr>
        <p:txBody>
          <a:bodyPr/>
          <a:lstStyle/>
          <a:p>
            <a:r>
              <a:rPr lang="en-US" sz="4000" dirty="0"/>
              <a:t>Basic Savings Vehicles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C:\Users\wreese\Documents\Finance 4410\Textbook Images\kap61647_ch05\kap61647_ex05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582" y="990601"/>
            <a:ext cx="6637819" cy="5561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526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699034"/>
          </a:xfrm>
        </p:spPr>
        <p:txBody>
          <a:bodyPr/>
          <a:lstStyle/>
          <a:p>
            <a:r>
              <a:rPr lang="en-US" sz="4000" dirty="0"/>
              <a:t>The FDIC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$250,000 per depositor per insured bank</a:t>
            </a:r>
            <a:endParaRPr lang="en-US" dirty="0"/>
          </a:p>
        </p:txBody>
      </p:sp>
      <p:pic>
        <p:nvPicPr>
          <p:cNvPr id="4" name="Picture 2" descr="C:\Users\wreese\Documents\Finance 4410\Textbook Images\kap61647_ch05\kap61647_p05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4531" y="2209800"/>
            <a:ext cx="5918087" cy="3762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118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41</TotalTime>
  <Words>550</Words>
  <Application>Microsoft Office PowerPoint</Application>
  <PresentationFormat>Widescreen</PresentationFormat>
  <Paragraphs>57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Schoolbook</vt:lpstr>
      <vt:lpstr>Wingdings 2</vt:lpstr>
      <vt:lpstr>View</vt:lpstr>
      <vt:lpstr>Basic Banking Services</vt:lpstr>
      <vt:lpstr>Checking Account</vt:lpstr>
      <vt:lpstr>Key Points when Writing Checks</vt:lpstr>
      <vt:lpstr>Debit Card</vt:lpstr>
      <vt:lpstr>Credit Card</vt:lpstr>
      <vt:lpstr>Credit Card</vt:lpstr>
      <vt:lpstr>Other Banking Services</vt:lpstr>
      <vt:lpstr>Basic Savings Vehicles</vt:lpstr>
      <vt:lpstr>The FDIC</vt:lpstr>
      <vt:lpstr>Credit Application Questions</vt:lpstr>
      <vt:lpstr>FICO Credit Score</vt:lpstr>
      <vt:lpstr>What Impacts Your Credit Score?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Banking Services</dc:title>
  <dc:creator>Reese, William A</dc:creator>
  <cp:lastModifiedBy>Reese, William A</cp:lastModifiedBy>
  <cp:revision>11</cp:revision>
  <dcterms:created xsi:type="dcterms:W3CDTF">2018-03-05T20:05:37Z</dcterms:created>
  <dcterms:modified xsi:type="dcterms:W3CDTF">2019-04-02T21:41:08Z</dcterms:modified>
</cp:coreProperties>
</file>