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F5E92444-99CE-45D7-BFC6-4E7D7E14A2B2}" type="datetimeFigureOut">
              <a:rPr lang="en-US" smtClean="0"/>
              <a:t>7/18/2018</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993D7940-8288-4C6F-9D60-30FF350BC651}" type="slidenum">
              <a:rPr lang="en-US" smtClean="0"/>
              <a:t>‹#›</a:t>
            </a:fld>
            <a:endParaRPr lang="en-US"/>
          </a:p>
        </p:txBody>
      </p:sp>
    </p:spTree>
    <p:extLst>
      <p:ext uri="{BB962C8B-B14F-4D97-AF65-F5344CB8AC3E}">
        <p14:creationId xmlns:p14="http://schemas.microsoft.com/office/powerpoint/2010/main" val="4170853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92444-99CE-45D7-BFC6-4E7D7E14A2B2}" type="datetimeFigureOut">
              <a:rPr lang="en-US" smtClean="0"/>
              <a:t>7/18/2018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D7940-8288-4C6F-9D60-30FF350BC651}" type="slidenum">
              <a:rPr lang="en-US" smtClean="0"/>
              <a:t>‹#›</a:t>
            </a:fld>
            <a:endParaRPr lang="en-US"/>
          </a:p>
        </p:txBody>
      </p:sp>
    </p:spTree>
    <p:extLst>
      <p:ext uri="{BB962C8B-B14F-4D97-AF65-F5344CB8AC3E}">
        <p14:creationId xmlns:p14="http://schemas.microsoft.com/office/powerpoint/2010/main" val="3249135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92444-99CE-45D7-BFC6-4E7D7E14A2B2}" type="datetimeFigureOut">
              <a:rPr lang="en-US" smtClean="0"/>
              <a:t>7/18/2018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D7940-8288-4C6F-9D60-30FF350BC651}" type="slidenum">
              <a:rPr lang="en-US" smtClean="0"/>
              <a:t>‹#›</a:t>
            </a:fld>
            <a:endParaRPr lang="en-US"/>
          </a:p>
        </p:txBody>
      </p:sp>
    </p:spTree>
    <p:extLst>
      <p:ext uri="{BB962C8B-B14F-4D97-AF65-F5344CB8AC3E}">
        <p14:creationId xmlns:p14="http://schemas.microsoft.com/office/powerpoint/2010/main" val="2327389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92444-99CE-45D7-BFC6-4E7D7E14A2B2}" type="datetimeFigureOut">
              <a:rPr lang="en-US" smtClean="0"/>
              <a:t>7/18/2018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D7940-8288-4C6F-9D60-30FF350BC651}" type="slidenum">
              <a:rPr lang="en-US" smtClean="0"/>
              <a:t>‹#›</a:t>
            </a:fld>
            <a:endParaRPr lang="en-US"/>
          </a:p>
        </p:txBody>
      </p:sp>
    </p:spTree>
    <p:extLst>
      <p:ext uri="{BB962C8B-B14F-4D97-AF65-F5344CB8AC3E}">
        <p14:creationId xmlns:p14="http://schemas.microsoft.com/office/powerpoint/2010/main" val="3797467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E92444-99CE-45D7-BFC6-4E7D7E14A2B2}" type="datetimeFigureOut">
              <a:rPr lang="en-US" smtClean="0"/>
              <a:t>7/18/2018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3D7940-8288-4C6F-9D60-30FF350BC651}" type="slidenum">
              <a:rPr lang="en-US" smtClean="0"/>
              <a:t>‹#›</a:t>
            </a:fld>
            <a:endParaRPr lang="en-US"/>
          </a:p>
        </p:txBody>
      </p:sp>
    </p:spTree>
    <p:extLst>
      <p:ext uri="{BB962C8B-B14F-4D97-AF65-F5344CB8AC3E}">
        <p14:creationId xmlns:p14="http://schemas.microsoft.com/office/powerpoint/2010/main" val="87539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5E92444-99CE-45D7-BFC6-4E7D7E14A2B2}" type="datetimeFigureOut">
              <a:rPr lang="en-US" smtClean="0"/>
              <a:t>7/18/2018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3D7940-8288-4C6F-9D60-30FF350BC651}" type="slidenum">
              <a:rPr lang="en-US" smtClean="0"/>
              <a:t>‹#›</a:t>
            </a:fld>
            <a:endParaRPr lang="en-US"/>
          </a:p>
        </p:txBody>
      </p:sp>
    </p:spTree>
    <p:extLst>
      <p:ext uri="{BB962C8B-B14F-4D97-AF65-F5344CB8AC3E}">
        <p14:creationId xmlns:p14="http://schemas.microsoft.com/office/powerpoint/2010/main" val="4093677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E92444-99CE-45D7-BFC6-4E7D7E14A2B2}" type="datetimeFigureOut">
              <a:rPr lang="en-US" smtClean="0"/>
              <a:t>7/18/2018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3D7940-8288-4C6F-9D60-30FF350BC651}" type="slidenum">
              <a:rPr lang="en-US" smtClean="0"/>
              <a:t>‹#›</a:t>
            </a:fld>
            <a:endParaRPr lang="en-US"/>
          </a:p>
        </p:txBody>
      </p:sp>
    </p:spTree>
    <p:extLst>
      <p:ext uri="{BB962C8B-B14F-4D97-AF65-F5344CB8AC3E}">
        <p14:creationId xmlns:p14="http://schemas.microsoft.com/office/powerpoint/2010/main" val="817586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5E92444-99CE-45D7-BFC6-4E7D7E14A2B2}" type="datetimeFigureOut">
              <a:rPr lang="en-US" smtClean="0"/>
              <a:t>7/18/2018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3D7940-8288-4C6F-9D60-30FF350BC651}" type="slidenum">
              <a:rPr lang="en-US" smtClean="0"/>
              <a:t>‹#›</a:t>
            </a:fld>
            <a:endParaRPr lang="en-US"/>
          </a:p>
        </p:txBody>
      </p:sp>
    </p:spTree>
    <p:extLst>
      <p:ext uri="{BB962C8B-B14F-4D97-AF65-F5344CB8AC3E}">
        <p14:creationId xmlns:p14="http://schemas.microsoft.com/office/powerpoint/2010/main" val="3127583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92444-99CE-45D7-BFC6-4E7D7E14A2B2}" type="datetimeFigureOut">
              <a:rPr lang="en-US" smtClean="0"/>
              <a:t>7/18/2018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3D7940-8288-4C6F-9D60-30FF350BC651}" type="slidenum">
              <a:rPr lang="en-US" smtClean="0"/>
              <a:t>‹#›</a:t>
            </a:fld>
            <a:endParaRPr lang="en-US"/>
          </a:p>
        </p:txBody>
      </p:sp>
    </p:spTree>
    <p:extLst>
      <p:ext uri="{BB962C8B-B14F-4D97-AF65-F5344CB8AC3E}">
        <p14:creationId xmlns:p14="http://schemas.microsoft.com/office/powerpoint/2010/main" val="295510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Edit Master text styles</a:t>
            </a:r>
          </a:p>
        </p:txBody>
      </p:sp>
      <p:sp>
        <p:nvSpPr>
          <p:cNvPr id="5" name="Date Placeholder 4"/>
          <p:cNvSpPr>
            <a:spLocks noGrp="1"/>
          </p:cNvSpPr>
          <p:nvPr>
            <p:ph type="dt" sz="half" idx="10"/>
          </p:nvPr>
        </p:nvSpPr>
        <p:spPr/>
        <p:txBody>
          <a:bodyPr/>
          <a:lstStyle/>
          <a:p>
            <a:fld id="{F5E92444-99CE-45D7-BFC6-4E7D7E14A2B2}" type="datetimeFigureOut">
              <a:rPr lang="en-US" smtClean="0"/>
              <a:t>7/18/2018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93D7940-8288-4C6F-9D60-30FF350BC651}" type="slidenum">
              <a:rPr lang="en-US" smtClean="0"/>
              <a:t>‹#›</a:t>
            </a:fld>
            <a:endParaRPr lang="en-US"/>
          </a:p>
        </p:txBody>
      </p:sp>
    </p:spTree>
    <p:extLst>
      <p:ext uri="{BB962C8B-B14F-4D97-AF65-F5344CB8AC3E}">
        <p14:creationId xmlns:p14="http://schemas.microsoft.com/office/powerpoint/2010/main" val="4243430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F5E92444-99CE-45D7-BFC6-4E7D7E14A2B2}" type="datetimeFigureOut">
              <a:rPr lang="en-US" smtClean="0"/>
              <a:t>7/18/2018</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993D7940-8288-4C6F-9D60-30FF350BC651}" type="slidenum">
              <a:rPr lang="en-US" smtClean="0"/>
              <a:t>‹#›</a:t>
            </a:fld>
            <a:endParaRPr lang="en-US"/>
          </a:p>
        </p:txBody>
      </p:sp>
    </p:spTree>
    <p:extLst>
      <p:ext uri="{BB962C8B-B14F-4D97-AF65-F5344CB8AC3E}">
        <p14:creationId xmlns:p14="http://schemas.microsoft.com/office/powerpoint/2010/main" val="335469638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F5E92444-99CE-45D7-BFC6-4E7D7E14A2B2}" type="datetimeFigureOut">
              <a:rPr lang="en-US" smtClean="0"/>
              <a:t>7/18/2018</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993D7940-8288-4C6F-9D60-30FF350BC651}" type="slidenum">
              <a:rPr lang="en-US" smtClean="0"/>
              <a:t>‹#›</a:t>
            </a:fld>
            <a:endParaRPr lang="en-US"/>
          </a:p>
        </p:txBody>
      </p:sp>
    </p:spTree>
    <p:extLst>
      <p:ext uri="{BB962C8B-B14F-4D97-AF65-F5344CB8AC3E}">
        <p14:creationId xmlns:p14="http://schemas.microsoft.com/office/powerpoint/2010/main" val="965327225"/>
      </p:ext>
    </p:extLst>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 id="2147483986" r:id="rId9"/>
    <p:sldLayoutId id="2147483987" r:id="rId10"/>
    <p:sldLayoutId id="2147483988"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Stock</a:t>
            </a:r>
            <a:endParaRPr lang="en-US" dirty="0"/>
          </a:p>
        </p:txBody>
      </p:sp>
      <p:sp>
        <p:nvSpPr>
          <p:cNvPr id="3" name="Subtitle 2"/>
          <p:cNvSpPr>
            <a:spLocks noGrp="1"/>
          </p:cNvSpPr>
          <p:nvPr>
            <p:ph type="subTitle" idx="1"/>
          </p:nvPr>
        </p:nvSpPr>
        <p:spPr/>
        <p:txBody>
          <a:bodyPr/>
          <a:lstStyle/>
          <a:p>
            <a:r>
              <a:rPr lang="en-US" dirty="0" smtClean="0"/>
              <a:t>Personal Finance</a:t>
            </a:r>
            <a:endParaRPr lang="en-US" dirty="0"/>
          </a:p>
        </p:txBody>
      </p:sp>
    </p:spTree>
    <p:extLst>
      <p:ext uri="{BB962C8B-B14F-4D97-AF65-F5344CB8AC3E}">
        <p14:creationId xmlns:p14="http://schemas.microsoft.com/office/powerpoint/2010/main" val="2273273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1883"/>
          </a:xfrm>
        </p:spPr>
        <p:txBody>
          <a:bodyPr/>
          <a:lstStyle/>
          <a:p>
            <a:pPr algn="ctr"/>
            <a:r>
              <a:rPr lang="en-US" b="1" dirty="0"/>
              <a:t>Buying and Selling Stock</a:t>
            </a:r>
            <a:endParaRPr lang="en-US" dirty="0"/>
          </a:p>
        </p:txBody>
      </p:sp>
      <p:sp>
        <p:nvSpPr>
          <p:cNvPr id="3" name="Content Placeholder 2"/>
          <p:cNvSpPr>
            <a:spLocks noGrp="1"/>
          </p:cNvSpPr>
          <p:nvPr>
            <p:ph idx="1"/>
          </p:nvPr>
        </p:nvSpPr>
        <p:spPr>
          <a:xfrm>
            <a:off x="466344" y="1069848"/>
            <a:ext cx="11393424" cy="5559552"/>
          </a:xfrm>
        </p:spPr>
        <p:txBody>
          <a:bodyPr>
            <a:normAutofit lnSpcReduction="10000"/>
          </a:bodyPr>
          <a:lstStyle/>
          <a:p>
            <a:pPr lvl="0"/>
            <a:r>
              <a:rPr lang="en-US" dirty="0"/>
              <a:t>Stocks are not purchased from the company (you don’t buy shares of Apple from Apple). They are purchased from someone else who already owns the shares.</a:t>
            </a:r>
          </a:p>
          <a:p>
            <a:pPr lvl="0"/>
            <a:r>
              <a:rPr lang="en-US" dirty="0"/>
              <a:t>A stock broker is someone who helps you buy or sell shares of stock. It is extremely difficult to buy or sell shares of stock at a fair price without a broker or brokerage firm.</a:t>
            </a:r>
          </a:p>
          <a:p>
            <a:pPr lvl="0"/>
            <a:r>
              <a:rPr lang="en-US" dirty="0"/>
              <a:t>Stocks are typically bought and sold on an exchange. The two major stock exchanges in the U.S. are the New York Stock Exchange and the Nasdaq exchange.</a:t>
            </a:r>
          </a:p>
          <a:p>
            <a:pPr lvl="0"/>
            <a:r>
              <a:rPr lang="en-US" dirty="0"/>
              <a:t>A market order means that you want to buy (or sell) shares immediately at whatever the best available price is. You only need to specify how many shares you want to buy or sell.</a:t>
            </a:r>
          </a:p>
          <a:p>
            <a:pPr lvl="0"/>
            <a:r>
              <a:rPr lang="en-US" dirty="0"/>
              <a:t>A limit order must specify how many shares you want to buy or sell (as with a market order), but you also specify the highest price you are willing to pay (for a limit buy order) or the  lowest price you are willing to receive (for a limit sell order). With a limit order, if a trade is made, you know what price your order will be executed at, but there is no guarantee that anyone will want to trade with you at the price you specified. </a:t>
            </a:r>
          </a:p>
          <a:p>
            <a:pPr lvl="0"/>
            <a:r>
              <a:rPr lang="en-US" dirty="0"/>
              <a:t>The New York and Nasdaq exchanges are open weekdays from 9:30 am till 4:00 pm. Eastern Time. Other, smaller  U.S. exchanges are open around the clock but there is comparatively little trading on them.</a:t>
            </a:r>
          </a:p>
          <a:p>
            <a:endParaRPr lang="en-US" dirty="0"/>
          </a:p>
        </p:txBody>
      </p:sp>
    </p:spTree>
    <p:extLst>
      <p:ext uri="{BB962C8B-B14F-4D97-AF65-F5344CB8AC3E}">
        <p14:creationId xmlns:p14="http://schemas.microsoft.com/office/powerpoint/2010/main" val="85878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0171"/>
          </a:xfrm>
        </p:spPr>
        <p:txBody>
          <a:bodyPr>
            <a:normAutofit fontScale="90000"/>
          </a:bodyPr>
          <a:lstStyle/>
          <a:p>
            <a:pPr algn="ctr"/>
            <a:r>
              <a:rPr lang="en-US" dirty="0" smtClean="0"/>
              <a:t>Stock: Ownership Shares in a Corporation</a:t>
            </a:r>
            <a:endParaRPr lang="en-US" dirty="0"/>
          </a:p>
        </p:txBody>
      </p:sp>
      <p:sp>
        <p:nvSpPr>
          <p:cNvPr id="3" name="Content Placeholder 2"/>
          <p:cNvSpPr>
            <a:spLocks noGrp="1"/>
          </p:cNvSpPr>
          <p:nvPr>
            <p:ph idx="1"/>
          </p:nvPr>
        </p:nvSpPr>
        <p:spPr>
          <a:xfrm>
            <a:off x="838200" y="1325880"/>
            <a:ext cx="10515600" cy="5056632"/>
          </a:xfrm>
        </p:spPr>
        <p:txBody>
          <a:bodyPr>
            <a:normAutofit/>
          </a:bodyPr>
          <a:lstStyle/>
          <a:p>
            <a:r>
              <a:rPr lang="en-US" dirty="0"/>
              <a:t>When a company makes money (has positive earnings), it can do two things with that money (often a combination of these two things</a:t>
            </a:r>
            <a:r>
              <a:rPr lang="en-US" dirty="0" smtClean="0"/>
              <a:t>):</a:t>
            </a:r>
            <a:endParaRPr lang="en-US" dirty="0"/>
          </a:p>
          <a:p>
            <a:pPr lvl="1"/>
            <a:r>
              <a:rPr lang="en-US" dirty="0"/>
              <a:t>Reinvest the earnings into the company (Retained earnings)</a:t>
            </a:r>
          </a:p>
          <a:p>
            <a:pPr lvl="1"/>
            <a:r>
              <a:rPr lang="en-US" dirty="0"/>
              <a:t>Payout the earnings to the owners (the stockholders) as </a:t>
            </a:r>
            <a:r>
              <a:rPr lang="en-US" dirty="0" smtClean="0"/>
              <a:t>dividends</a:t>
            </a:r>
            <a:endParaRPr lang="en-US" dirty="0"/>
          </a:p>
          <a:p>
            <a:r>
              <a:rPr lang="en-US" dirty="0"/>
              <a:t>Generally, as a stockholder, if the company has lots of great opportunities to earn a high rate of return on new projects, you want that company to reinvest its earnings in those projects and thus earn you a higher rate of return on the money than you could have earned elsewhere</a:t>
            </a:r>
            <a:r>
              <a:rPr lang="en-US" dirty="0" smtClean="0"/>
              <a:t>.</a:t>
            </a:r>
            <a:endParaRPr lang="en-US" dirty="0"/>
          </a:p>
          <a:p>
            <a:r>
              <a:rPr lang="en-US" dirty="0"/>
              <a:t>But if the company does not have lots of great opportunities to earn a high rate of return on new projects – they have more cash than is needed for the new projects – you want them to pay out that money to you as a dividend so that you can reinvest it (or spend it) where you choose. </a:t>
            </a:r>
          </a:p>
          <a:p>
            <a:endParaRPr lang="en-US" dirty="0"/>
          </a:p>
        </p:txBody>
      </p:sp>
    </p:spTree>
    <p:extLst>
      <p:ext uri="{BB962C8B-B14F-4D97-AF65-F5344CB8AC3E}">
        <p14:creationId xmlns:p14="http://schemas.microsoft.com/office/powerpoint/2010/main" val="2273479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Dividends</a:t>
            </a:r>
            <a:endParaRPr lang="en-US" dirty="0"/>
          </a:p>
        </p:txBody>
      </p:sp>
      <p:sp>
        <p:nvSpPr>
          <p:cNvPr id="3" name="Content Placeholder 2"/>
          <p:cNvSpPr>
            <a:spLocks noGrp="1"/>
          </p:cNvSpPr>
          <p:nvPr>
            <p:ph idx="1"/>
          </p:nvPr>
        </p:nvSpPr>
        <p:spPr/>
        <p:txBody>
          <a:bodyPr>
            <a:normAutofit/>
          </a:bodyPr>
          <a:lstStyle/>
          <a:p>
            <a:r>
              <a:rPr lang="en-US" b="1" dirty="0"/>
              <a:t>Dividends</a:t>
            </a:r>
            <a:r>
              <a:rPr lang="en-US" dirty="0"/>
              <a:t>:  Cash distributions from the corporation to the stockholders. </a:t>
            </a:r>
            <a:r>
              <a:rPr lang="en-US" dirty="0" smtClean="0"/>
              <a:t>Usually distributed </a:t>
            </a:r>
            <a:r>
              <a:rPr lang="en-US" dirty="0"/>
              <a:t>quarterly. </a:t>
            </a:r>
          </a:p>
          <a:p>
            <a:r>
              <a:rPr lang="en-US" dirty="0"/>
              <a:t>Many stocks (especially newer ones) don’t currently pay dividends. Most stocks that have been around for a long time pay dividends and try to keep those quarterly dividends constant or regularly growing</a:t>
            </a:r>
            <a:r>
              <a:rPr lang="en-US" dirty="0" smtClean="0"/>
              <a:t>.</a:t>
            </a:r>
            <a:endParaRPr lang="en-US" dirty="0"/>
          </a:p>
          <a:p>
            <a:r>
              <a:rPr lang="en-US" dirty="0"/>
              <a:t>Dividends are never guaranteed and if a company encounters financial difficulties, it can (and often will) reduce or eliminate its dividend.</a:t>
            </a:r>
          </a:p>
          <a:p>
            <a:endParaRPr lang="en-US" dirty="0"/>
          </a:p>
        </p:txBody>
      </p:sp>
    </p:spTree>
    <p:extLst>
      <p:ext uri="{BB962C8B-B14F-4D97-AF65-F5344CB8AC3E}">
        <p14:creationId xmlns:p14="http://schemas.microsoft.com/office/powerpoint/2010/main" val="2544350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Market Value</a:t>
            </a:r>
            <a:r>
              <a:rPr lang="en-US" dirty="0"/>
              <a:t>  = Current Price of the stock </a:t>
            </a:r>
            <a:br>
              <a:rPr lang="en-US" dirty="0"/>
            </a:br>
            <a:endParaRPr lang="en-US" dirty="0"/>
          </a:p>
        </p:txBody>
      </p:sp>
      <p:sp>
        <p:nvSpPr>
          <p:cNvPr id="3" name="Content Placeholder 2"/>
          <p:cNvSpPr>
            <a:spLocks noGrp="1"/>
          </p:cNvSpPr>
          <p:nvPr>
            <p:ph idx="1"/>
          </p:nvPr>
        </p:nvSpPr>
        <p:spPr>
          <a:xfrm>
            <a:off x="838200" y="1353312"/>
            <a:ext cx="10515600" cy="4823651"/>
          </a:xfrm>
        </p:spPr>
        <p:txBody>
          <a:bodyPr/>
          <a:lstStyle/>
          <a:p>
            <a:r>
              <a:rPr lang="en-US" b="1" dirty="0"/>
              <a:t>What value does an investor gain from owning a stock?</a:t>
            </a:r>
            <a:endParaRPr lang="en-US" dirty="0"/>
          </a:p>
          <a:p>
            <a:r>
              <a:rPr lang="en-US" dirty="0"/>
              <a:t>Dividends and Capital </a:t>
            </a:r>
            <a:r>
              <a:rPr lang="en-US" dirty="0" smtClean="0"/>
              <a:t>Gains</a:t>
            </a:r>
            <a:endParaRPr lang="en-US" dirty="0"/>
          </a:p>
          <a:p>
            <a:r>
              <a:rPr lang="en-US" dirty="0"/>
              <a:t>A capital gain arises when you buy a stock at one price and sell it (sometime later) at a higher price</a:t>
            </a:r>
            <a:r>
              <a:rPr lang="en-US" dirty="0" smtClean="0"/>
              <a:t>.</a:t>
            </a:r>
            <a:endParaRPr lang="en-US" dirty="0"/>
          </a:p>
          <a:p>
            <a:r>
              <a:rPr lang="en-US" dirty="0"/>
              <a:t>Of course, you have a capital loss if you sell it at a lower price than you bought it at.</a:t>
            </a:r>
          </a:p>
          <a:p>
            <a:endParaRPr lang="en-US" dirty="0"/>
          </a:p>
        </p:txBody>
      </p:sp>
    </p:spTree>
    <p:extLst>
      <p:ext uri="{BB962C8B-B14F-4D97-AF65-F5344CB8AC3E}">
        <p14:creationId xmlns:p14="http://schemas.microsoft.com/office/powerpoint/2010/main" val="1492359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6747"/>
          </a:xfrm>
        </p:spPr>
        <p:txBody>
          <a:bodyPr>
            <a:normAutofit fontScale="90000"/>
          </a:bodyPr>
          <a:lstStyle/>
          <a:p>
            <a:pPr algn="ctr"/>
            <a:r>
              <a:rPr lang="en-US" b="1" dirty="0"/>
              <a:t>What determines the price of a stock?</a:t>
            </a:r>
            <a:r>
              <a:rPr lang="en-US" dirty="0"/>
              <a:t/>
            </a:r>
            <a:br>
              <a:rPr lang="en-US" dirty="0"/>
            </a:br>
            <a:endParaRPr lang="en-US" dirty="0"/>
          </a:p>
        </p:txBody>
      </p:sp>
      <p:sp>
        <p:nvSpPr>
          <p:cNvPr id="3" name="Content Placeholder 2"/>
          <p:cNvSpPr>
            <a:spLocks noGrp="1"/>
          </p:cNvSpPr>
          <p:nvPr>
            <p:ph idx="1"/>
          </p:nvPr>
        </p:nvSpPr>
        <p:spPr>
          <a:xfrm>
            <a:off x="838200" y="932688"/>
            <a:ext cx="10515600" cy="5244275"/>
          </a:xfrm>
        </p:spPr>
        <p:txBody>
          <a:bodyPr>
            <a:normAutofit/>
          </a:bodyPr>
          <a:lstStyle/>
          <a:p>
            <a:r>
              <a:rPr lang="en-US" dirty="0"/>
              <a:t>Very simply, a stock is worth whatever someone is willing to pay for it at that moment and whatever someone is willing to sell it for at that moment</a:t>
            </a:r>
            <a:r>
              <a:rPr lang="en-US" dirty="0" smtClean="0"/>
              <a:t>.</a:t>
            </a:r>
            <a:endParaRPr lang="en-US" dirty="0"/>
          </a:p>
          <a:p>
            <a:r>
              <a:rPr lang="en-US" dirty="0"/>
              <a:t>Investors who feel that the present value of the stock’s future dividends and capital gains are greater than its price are usually looking to buy the stock</a:t>
            </a:r>
            <a:r>
              <a:rPr lang="en-US" dirty="0" smtClean="0"/>
              <a:t>.</a:t>
            </a:r>
            <a:endParaRPr lang="en-US" dirty="0"/>
          </a:p>
          <a:p>
            <a:r>
              <a:rPr lang="en-US" dirty="0"/>
              <a:t>Investors who feel that the present value of the stock’s future dividends and capital gains are less than its price are usually looking to sell the stock</a:t>
            </a:r>
            <a:r>
              <a:rPr lang="en-US" dirty="0" smtClean="0"/>
              <a:t>.</a:t>
            </a:r>
            <a:endParaRPr lang="en-US" dirty="0"/>
          </a:p>
          <a:p>
            <a:r>
              <a:rPr lang="en-US" dirty="0"/>
              <a:t>However, some investors regularly buy stock without trying to figure out its future price and dividends because they have excess funds that they want to invest for the future</a:t>
            </a:r>
            <a:r>
              <a:rPr lang="en-US" dirty="0" smtClean="0"/>
              <a:t>.</a:t>
            </a:r>
            <a:r>
              <a:rPr lang="en-US" dirty="0"/>
              <a:t> </a:t>
            </a:r>
          </a:p>
          <a:p>
            <a:r>
              <a:rPr lang="en-US" dirty="0"/>
              <a:t>Also, some stock-holders regularly sell stock without trying to figure out its future price and dividends because they need money to spend on things now</a:t>
            </a:r>
            <a:r>
              <a:rPr lang="en-US" dirty="0" smtClean="0"/>
              <a:t>.</a:t>
            </a:r>
            <a:endParaRPr lang="en-US" dirty="0"/>
          </a:p>
          <a:p>
            <a:endParaRPr lang="en-US" dirty="0"/>
          </a:p>
        </p:txBody>
      </p:sp>
    </p:spTree>
    <p:extLst>
      <p:ext uri="{BB962C8B-B14F-4D97-AF65-F5344CB8AC3E}">
        <p14:creationId xmlns:p14="http://schemas.microsoft.com/office/powerpoint/2010/main" val="2102829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Short Sale</a:t>
            </a:r>
            <a:endParaRPr lang="en-US" dirty="0"/>
          </a:p>
        </p:txBody>
      </p:sp>
      <p:sp>
        <p:nvSpPr>
          <p:cNvPr id="3" name="Content Placeholder 2"/>
          <p:cNvSpPr>
            <a:spLocks noGrp="1"/>
          </p:cNvSpPr>
          <p:nvPr>
            <p:ph idx="1"/>
          </p:nvPr>
        </p:nvSpPr>
        <p:spPr/>
        <p:txBody>
          <a:bodyPr>
            <a:normAutofit/>
          </a:bodyPr>
          <a:lstStyle/>
          <a:p>
            <a:r>
              <a:rPr lang="en-US" b="1" dirty="0"/>
              <a:t>Short sale</a:t>
            </a:r>
            <a:r>
              <a:rPr lang="en-US" dirty="0"/>
              <a:t> – borrowing shares of a stock, selling them, buying them back later, and returning </a:t>
            </a:r>
            <a:r>
              <a:rPr lang="en-US" dirty="0" smtClean="0"/>
              <a:t>them</a:t>
            </a:r>
            <a:endParaRPr lang="en-US" dirty="0"/>
          </a:p>
          <a:p>
            <a:r>
              <a:rPr lang="en-US" dirty="0"/>
              <a:t>Why do a short sale? Because you expect the price of a stock to go down</a:t>
            </a:r>
            <a:r>
              <a:rPr lang="en-US" dirty="0" smtClean="0"/>
              <a:t>.</a:t>
            </a:r>
            <a:endParaRPr lang="en-US" dirty="0"/>
          </a:p>
          <a:p>
            <a:r>
              <a:rPr lang="en-US" dirty="0"/>
              <a:t>Be careful though</a:t>
            </a:r>
          </a:p>
          <a:p>
            <a:pPr lvl="1"/>
            <a:r>
              <a:rPr lang="en-US" dirty="0"/>
              <a:t>	When you buy a stock, the most you can lose is how much you invested</a:t>
            </a:r>
          </a:p>
          <a:p>
            <a:pPr lvl="1"/>
            <a:r>
              <a:rPr lang="en-US" dirty="0"/>
              <a:t>	When you short a stock, there is no limit to how much you can lose</a:t>
            </a:r>
          </a:p>
          <a:p>
            <a:pPr lvl="1"/>
            <a:r>
              <a:rPr lang="en-US" dirty="0"/>
              <a:t>	On average, stocks go up</a:t>
            </a:r>
          </a:p>
          <a:p>
            <a:pPr lvl="1"/>
            <a:r>
              <a:rPr lang="en-US" dirty="0"/>
              <a:t>	If a stock pays a dividend while your short position is open, you must pay that dividend to the person you borrowed the shares from.</a:t>
            </a:r>
          </a:p>
          <a:p>
            <a:endParaRPr lang="en-US" dirty="0"/>
          </a:p>
        </p:txBody>
      </p:sp>
    </p:spTree>
    <p:extLst>
      <p:ext uri="{BB962C8B-B14F-4D97-AF65-F5344CB8AC3E}">
        <p14:creationId xmlns:p14="http://schemas.microsoft.com/office/powerpoint/2010/main" val="295377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92609"/>
            <a:ext cx="10018713" cy="1600200"/>
          </a:xfrm>
        </p:spPr>
        <p:txBody>
          <a:bodyPr>
            <a:normAutofit/>
          </a:bodyPr>
          <a:lstStyle/>
          <a:p>
            <a:pPr algn="ctr"/>
            <a:r>
              <a:rPr lang="en-US" dirty="0"/>
              <a:t>How are stocks different from bonds?</a:t>
            </a:r>
            <a:br>
              <a:rPr lang="en-US" dirty="0"/>
            </a:br>
            <a:endParaRPr lang="en-US" dirty="0"/>
          </a:p>
        </p:txBody>
      </p:sp>
      <p:sp>
        <p:nvSpPr>
          <p:cNvPr id="3" name="Content Placeholder 2"/>
          <p:cNvSpPr>
            <a:spLocks noGrp="1"/>
          </p:cNvSpPr>
          <p:nvPr>
            <p:ph idx="1"/>
          </p:nvPr>
        </p:nvSpPr>
        <p:spPr>
          <a:xfrm>
            <a:off x="838200" y="1133856"/>
            <a:ext cx="10515600" cy="5043107"/>
          </a:xfrm>
        </p:spPr>
        <p:txBody>
          <a:bodyPr>
            <a:normAutofit/>
          </a:bodyPr>
          <a:lstStyle/>
          <a:p>
            <a:pPr lvl="0"/>
            <a:r>
              <a:rPr lang="en-US" dirty="0"/>
              <a:t>With a corporate bond, you are lending money to the company</a:t>
            </a:r>
          </a:p>
          <a:p>
            <a:pPr lvl="0"/>
            <a:r>
              <a:rPr lang="en-US" dirty="0"/>
              <a:t>With a stock, you are one of the owners of the company</a:t>
            </a:r>
          </a:p>
          <a:p>
            <a:pPr lvl="0"/>
            <a:r>
              <a:rPr lang="en-US" dirty="0"/>
              <a:t>When a company makes money, the bondholders get paid first</a:t>
            </a:r>
          </a:p>
          <a:p>
            <a:pPr lvl="0"/>
            <a:r>
              <a:rPr lang="en-US" dirty="0"/>
              <a:t>After paying the bondholders, if there is still money left, the stockholders get it all</a:t>
            </a:r>
          </a:p>
          <a:p>
            <a:pPr lvl="0"/>
            <a:r>
              <a:rPr lang="en-US" dirty="0"/>
              <a:t>Companies must make the interest payments on their bonds or be forced into bankruptcy</a:t>
            </a:r>
          </a:p>
          <a:p>
            <a:pPr lvl="0"/>
            <a:r>
              <a:rPr lang="en-US" dirty="0"/>
              <a:t>Companies do not have to make dividend payments to their stockholders</a:t>
            </a:r>
          </a:p>
          <a:p>
            <a:pPr lvl="0"/>
            <a:r>
              <a:rPr lang="en-US" dirty="0"/>
              <a:t>Bondholders do not get a vote on any decisions the company makes</a:t>
            </a:r>
          </a:p>
          <a:p>
            <a:pPr lvl="0"/>
            <a:r>
              <a:rPr lang="en-US" dirty="0"/>
              <a:t>Stockholders get to vote on many issues – most importantly, they get to vote for the Board of Directors who represent them hire all employees (including the CEO),</a:t>
            </a:r>
          </a:p>
          <a:p>
            <a:endParaRPr lang="en-US" dirty="0"/>
          </a:p>
        </p:txBody>
      </p:sp>
    </p:spTree>
    <p:extLst>
      <p:ext uri="{BB962C8B-B14F-4D97-AF65-F5344CB8AC3E}">
        <p14:creationId xmlns:p14="http://schemas.microsoft.com/office/powerpoint/2010/main" val="608404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How are stocks different from bonds?</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a:t>For any elections, each share of stock gets one vote. </a:t>
            </a:r>
          </a:p>
          <a:p>
            <a:r>
              <a:rPr lang="en-US" dirty="0"/>
              <a:t>So in reality, if you don’t own a lot of shares, your vote won’t count for a lot.</a:t>
            </a:r>
          </a:p>
          <a:p>
            <a:r>
              <a:rPr lang="en-US" dirty="0"/>
              <a:t>But – presumably, you want the same thing the other shareholders want – a higher value for your shares</a:t>
            </a:r>
            <a:r>
              <a:rPr lang="en-US" dirty="0" smtClean="0"/>
              <a:t>.</a:t>
            </a:r>
            <a:endParaRPr lang="en-US" dirty="0"/>
          </a:p>
          <a:p>
            <a:r>
              <a:rPr lang="en-US" b="1" dirty="0"/>
              <a:t>Preferred Stock</a:t>
            </a:r>
            <a:r>
              <a:rPr lang="en-US" dirty="0"/>
              <a:t>: A hybrid between stock and a perpetual bond. Receives a fixed dividend, but generally has no voting rights. Priced as you would price a perpetuity.</a:t>
            </a:r>
          </a:p>
          <a:p>
            <a:endParaRPr lang="en-US" dirty="0"/>
          </a:p>
        </p:txBody>
      </p:sp>
    </p:spTree>
    <p:extLst>
      <p:ext uri="{BB962C8B-B14F-4D97-AF65-F5344CB8AC3E}">
        <p14:creationId xmlns:p14="http://schemas.microsoft.com/office/powerpoint/2010/main" val="4090234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356617"/>
            <a:ext cx="10018713" cy="731520"/>
          </a:xfrm>
        </p:spPr>
        <p:txBody>
          <a:bodyPr>
            <a:normAutofit fontScale="90000"/>
          </a:bodyPr>
          <a:lstStyle/>
          <a:p>
            <a:pPr algn="ctr"/>
            <a:r>
              <a:rPr lang="en-US" b="1" dirty="0"/>
              <a:t>Some </a:t>
            </a:r>
            <a:r>
              <a:rPr lang="en-US" b="1" dirty="0" smtClean="0"/>
              <a:t>Important </a:t>
            </a:r>
            <a:r>
              <a:rPr lang="en-US" b="1" dirty="0"/>
              <a:t>T</a:t>
            </a:r>
            <a:r>
              <a:rPr lang="en-US" b="1" dirty="0" smtClean="0"/>
              <a:t>erms</a:t>
            </a:r>
            <a:endParaRPr lang="en-US" dirty="0"/>
          </a:p>
        </p:txBody>
      </p:sp>
      <p:sp>
        <p:nvSpPr>
          <p:cNvPr id="3" name="Content Placeholder 2"/>
          <p:cNvSpPr>
            <a:spLocks noGrp="1"/>
          </p:cNvSpPr>
          <p:nvPr>
            <p:ph idx="1"/>
          </p:nvPr>
        </p:nvSpPr>
        <p:spPr>
          <a:xfrm>
            <a:off x="911352" y="1088137"/>
            <a:ext cx="10515600" cy="6007607"/>
          </a:xfrm>
        </p:spPr>
        <p:txBody>
          <a:bodyPr>
            <a:normAutofit lnSpcReduction="10000"/>
          </a:bodyPr>
          <a:lstStyle/>
          <a:p>
            <a:pPr lvl="0"/>
            <a:r>
              <a:rPr lang="en-US" dirty="0"/>
              <a:t>Market Cap = Market Capitalization = Shares outstanding times price per share. This is the size of the stock. It is how much you would have to pay if you could buy every share of stock at its current price.</a:t>
            </a:r>
          </a:p>
          <a:p>
            <a:pPr lvl="0"/>
            <a:r>
              <a:rPr lang="en-US" dirty="0"/>
              <a:t>EPS = Earnings per share. How much money the company made in a quarter (or year) divided by the number of shares outstanding</a:t>
            </a:r>
          </a:p>
          <a:p>
            <a:pPr lvl="0"/>
            <a:r>
              <a:rPr lang="en-US" dirty="0"/>
              <a:t>Growth Rate: What percentage rate a stock’s price has been (or is expected to) going up by</a:t>
            </a:r>
          </a:p>
          <a:p>
            <a:pPr lvl="0"/>
            <a:r>
              <a:rPr lang="en-US" dirty="0"/>
              <a:t>P/E Ratio = Market Multiple = Stock’s Multiple. The stock’s current price per share divided by its EPS. It is a measure of how expensive or cheap a stock is. Growth stocks are generally expensive. Value stocks are generally cheap</a:t>
            </a:r>
          </a:p>
          <a:p>
            <a:pPr lvl="0"/>
            <a:r>
              <a:rPr lang="en-US" dirty="0"/>
              <a:t>The most important rule in finance: Buy low and Sell high </a:t>
            </a:r>
          </a:p>
          <a:p>
            <a:pPr lvl="0"/>
            <a:r>
              <a:rPr lang="en-US" dirty="0"/>
              <a:t>Dividend Yield = Annual dividend divided by current price per share (since dividends are paid quarterly and can change, there are different ways to calculate an annual dividend)</a:t>
            </a:r>
          </a:p>
          <a:p>
            <a:pPr lvl="0"/>
            <a:r>
              <a:rPr lang="en-US" dirty="0"/>
              <a:t>Bid = Price someone is willing to pay to purchase some shares of the stock</a:t>
            </a:r>
          </a:p>
          <a:p>
            <a:pPr lvl="0"/>
            <a:r>
              <a:rPr lang="en-US" dirty="0"/>
              <a:t>Ask = Price someone is willing to accept to sell some shares of the stock</a:t>
            </a:r>
          </a:p>
          <a:p>
            <a:endParaRPr lang="en-US" dirty="0"/>
          </a:p>
        </p:txBody>
      </p:sp>
    </p:spTree>
    <p:extLst>
      <p:ext uri="{BB962C8B-B14F-4D97-AF65-F5344CB8AC3E}">
        <p14:creationId xmlns:p14="http://schemas.microsoft.com/office/powerpoint/2010/main" val="20067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Metropolitan</Template>
  <TotalTime>11</TotalTime>
  <Words>1195</Words>
  <Application>Microsoft Office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 Light</vt:lpstr>
      <vt:lpstr>Metropolitan</vt:lpstr>
      <vt:lpstr>Stock</vt:lpstr>
      <vt:lpstr>Stock: Ownership Shares in a Corporation</vt:lpstr>
      <vt:lpstr>Dividends</vt:lpstr>
      <vt:lpstr>Market Value  = Current Price of the stock  </vt:lpstr>
      <vt:lpstr>What determines the price of a stock? </vt:lpstr>
      <vt:lpstr>Short Sale</vt:lpstr>
      <vt:lpstr>How are stocks different from bonds? </vt:lpstr>
      <vt:lpstr>How are stocks different from bonds? </vt:lpstr>
      <vt:lpstr>Some Important Terms</vt:lpstr>
      <vt:lpstr>Buying and Selling Stock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Stock</dc:title>
  <dc:creator>Reese, William A</dc:creator>
  <cp:lastModifiedBy>Reese, William A</cp:lastModifiedBy>
  <cp:revision>5</cp:revision>
  <dcterms:created xsi:type="dcterms:W3CDTF">2018-03-01T19:43:58Z</dcterms:created>
  <dcterms:modified xsi:type="dcterms:W3CDTF">2018-07-18T17:11:56Z</dcterms:modified>
</cp:coreProperties>
</file>