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693E4DC-A370-46FA-A3A6-4AB137349850}" type="datetimeFigureOut">
              <a:rPr lang="en-US" smtClean="0"/>
              <a:t>7/6/2018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171793856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93E4DC-A370-46FA-A3A6-4AB137349850}" type="datetimeFigureOut">
              <a:rPr lang="en-US" smtClean="0"/>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322672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93E4DC-A370-46FA-A3A6-4AB137349850}" type="datetimeFigureOut">
              <a:rPr lang="en-US" smtClean="0"/>
              <a:t>7/6/2018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209040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93E4DC-A370-46FA-A3A6-4AB137349850}" type="datetimeFigureOut">
              <a:rPr lang="en-US" smtClean="0"/>
              <a:t>7/6/2018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1534868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9693E4DC-A370-46FA-A3A6-4AB137349850}" type="datetimeFigureOut">
              <a:rPr lang="en-US" smtClean="0"/>
              <a:t>7/6/2018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15181904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9693E4DC-A370-46FA-A3A6-4AB137349850}" type="datetimeFigureOut">
              <a:rPr lang="en-US" smtClean="0"/>
              <a:t>7/6/2018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3813404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9693E4DC-A370-46FA-A3A6-4AB137349850}" type="datetimeFigureOut">
              <a:rPr lang="en-US" smtClean="0"/>
              <a:t>7/6/2018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11079-029D-4A37-B08E-20E57D34B9E3}"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56706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93E4DC-A370-46FA-A3A6-4AB137349850}" type="datetimeFigureOut">
              <a:rPr lang="en-US" smtClean="0"/>
              <a:t>7/6/2018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3030069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3E4DC-A370-46FA-A3A6-4AB137349850}" type="datetimeFigureOut">
              <a:rPr lang="en-US" smtClean="0"/>
              <a:t>7/6/2018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60316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9693E4DC-A370-46FA-A3A6-4AB137349850}" type="datetimeFigureOut">
              <a:rPr lang="en-US" smtClean="0"/>
              <a:t>7/6/2018</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2797148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693E4DC-A370-46FA-A3A6-4AB137349850}" type="datetimeFigureOut">
              <a:rPr lang="en-US" smtClean="0"/>
              <a:t>7/6/2018</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1711079-029D-4A37-B08E-20E57D34B9E3}" type="slidenum">
              <a:rPr lang="en-US" smtClean="0"/>
              <a:t>‹#›</a:t>
            </a:fld>
            <a:endParaRPr lang="en-US"/>
          </a:p>
        </p:txBody>
      </p:sp>
    </p:spTree>
    <p:extLst>
      <p:ext uri="{BB962C8B-B14F-4D97-AF65-F5344CB8AC3E}">
        <p14:creationId xmlns:p14="http://schemas.microsoft.com/office/powerpoint/2010/main" val="3743825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693E4DC-A370-46FA-A3A6-4AB137349850}" type="datetimeFigureOut">
              <a:rPr lang="en-US" smtClean="0"/>
              <a:t>7/6/2018</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1711079-029D-4A37-B08E-20E57D34B9E3}" type="slidenum">
              <a:rPr lang="en-US" smtClean="0"/>
              <a:t>‹#›</a:t>
            </a:fld>
            <a:endParaRPr lang="en-US"/>
          </a:p>
        </p:txBody>
      </p:sp>
    </p:spTree>
    <p:extLst>
      <p:ext uri="{BB962C8B-B14F-4D97-AF65-F5344CB8AC3E}">
        <p14:creationId xmlns:p14="http://schemas.microsoft.com/office/powerpoint/2010/main" val="27049129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Insurance</a:t>
            </a:r>
            <a:endParaRPr lang="en-US" dirty="0"/>
          </a:p>
        </p:txBody>
      </p:sp>
      <p:sp>
        <p:nvSpPr>
          <p:cNvPr id="3" name="Subtitle 2"/>
          <p:cNvSpPr>
            <a:spLocks noGrp="1"/>
          </p:cNvSpPr>
          <p:nvPr>
            <p:ph type="subTitle" idx="1"/>
          </p:nvPr>
        </p:nvSpPr>
        <p:spPr/>
        <p:txBody>
          <a:bodyPr/>
          <a:lstStyle/>
          <a:p>
            <a:r>
              <a:rPr lang="en-US" dirty="0" smtClean="0"/>
              <a:t>Personal Finance</a:t>
            </a:r>
            <a:endParaRPr lang="en-US" dirty="0"/>
          </a:p>
        </p:txBody>
      </p:sp>
    </p:spTree>
    <p:extLst>
      <p:ext uri="{BB962C8B-B14F-4D97-AF65-F5344CB8AC3E}">
        <p14:creationId xmlns:p14="http://schemas.microsoft.com/office/powerpoint/2010/main" val="3817247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Blue Cross and Blue Shield</a:t>
            </a:r>
            <a:endParaRPr lang="en-US" dirty="0"/>
          </a:p>
        </p:txBody>
      </p:sp>
      <p:sp>
        <p:nvSpPr>
          <p:cNvPr id="3" name="Content Placeholder 2"/>
          <p:cNvSpPr>
            <a:spLocks noGrp="1"/>
          </p:cNvSpPr>
          <p:nvPr>
            <p:ph idx="1"/>
          </p:nvPr>
        </p:nvSpPr>
        <p:spPr/>
        <p:txBody>
          <a:bodyPr/>
          <a:lstStyle/>
          <a:p>
            <a:r>
              <a:rPr lang="en-US" dirty="0" smtClean="0"/>
              <a:t>Private health insurance plans</a:t>
            </a:r>
          </a:p>
          <a:p>
            <a:r>
              <a:rPr lang="en-US" dirty="0" smtClean="0"/>
              <a:t>Separate for each state</a:t>
            </a:r>
          </a:p>
          <a:p>
            <a:r>
              <a:rPr lang="en-US" dirty="0" smtClean="0"/>
              <a:t>Blue Cross is hospital care benefits</a:t>
            </a:r>
          </a:p>
          <a:p>
            <a:r>
              <a:rPr lang="en-US" dirty="0" smtClean="0"/>
              <a:t>Blue Shield is surgical and medical expenses</a:t>
            </a:r>
            <a:endParaRPr lang="en-US" dirty="0"/>
          </a:p>
        </p:txBody>
      </p:sp>
    </p:spTree>
    <p:extLst>
      <p:ext uri="{BB962C8B-B14F-4D97-AF65-F5344CB8AC3E}">
        <p14:creationId xmlns:p14="http://schemas.microsoft.com/office/powerpoint/2010/main" val="329886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Managed Care</a:t>
            </a:r>
            <a:endParaRPr lang="en-US" dirty="0"/>
          </a:p>
        </p:txBody>
      </p:sp>
      <p:sp>
        <p:nvSpPr>
          <p:cNvPr id="3" name="Content Placeholder 2"/>
          <p:cNvSpPr>
            <a:spLocks noGrp="1"/>
          </p:cNvSpPr>
          <p:nvPr>
            <p:ph idx="1"/>
          </p:nvPr>
        </p:nvSpPr>
        <p:spPr/>
        <p:txBody>
          <a:bodyPr/>
          <a:lstStyle/>
          <a:p>
            <a:r>
              <a:rPr lang="en-US" dirty="0" smtClean="0"/>
              <a:t>HMO – </a:t>
            </a:r>
            <a:r>
              <a:rPr lang="en-US" dirty="0"/>
              <a:t>H</a:t>
            </a:r>
            <a:r>
              <a:rPr lang="en-US" dirty="0" smtClean="0"/>
              <a:t>ealth </a:t>
            </a:r>
            <a:r>
              <a:rPr lang="en-US" dirty="0"/>
              <a:t>M</a:t>
            </a:r>
            <a:r>
              <a:rPr lang="en-US" dirty="0" smtClean="0"/>
              <a:t>aintenance Organization – the HMO directly employs or contracts with the doctors to provide health care services in exchange for a fixed, prepaid monthly premium. So the doctors are on a salary and are not paid per procedure or visit.</a:t>
            </a:r>
          </a:p>
          <a:p>
            <a:pPr lvl="1"/>
            <a:r>
              <a:rPr lang="en-US" dirty="0" smtClean="0"/>
              <a:t>Emphasis is on preventative medicine and wellness checks so that there will be fewer illnesses</a:t>
            </a:r>
          </a:p>
          <a:p>
            <a:pPr lvl="1"/>
            <a:r>
              <a:rPr lang="en-US" dirty="0" smtClean="0"/>
              <a:t>You can’t see anyone other that one of your HMO doctors unless it is an emergency</a:t>
            </a:r>
            <a:endParaRPr lang="en-US" dirty="0"/>
          </a:p>
        </p:txBody>
      </p:sp>
    </p:spTree>
    <p:extLst>
      <p:ext uri="{BB962C8B-B14F-4D97-AF65-F5344CB8AC3E}">
        <p14:creationId xmlns:p14="http://schemas.microsoft.com/office/powerpoint/2010/main" val="3225912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20624"/>
            <a:ext cx="7729728" cy="1069848"/>
          </a:xfrm>
        </p:spPr>
        <p:txBody>
          <a:bodyPr/>
          <a:lstStyle/>
          <a:p>
            <a:pPr algn="ctr"/>
            <a:r>
              <a:rPr lang="en-US" dirty="0" smtClean="0"/>
              <a:t>Managed Care</a:t>
            </a:r>
            <a:endParaRPr lang="en-US" dirty="0"/>
          </a:p>
        </p:txBody>
      </p:sp>
      <p:sp>
        <p:nvSpPr>
          <p:cNvPr id="3" name="Content Placeholder 2"/>
          <p:cNvSpPr>
            <a:spLocks noGrp="1"/>
          </p:cNvSpPr>
          <p:nvPr>
            <p:ph idx="1"/>
          </p:nvPr>
        </p:nvSpPr>
        <p:spPr>
          <a:xfrm>
            <a:off x="838200" y="1682496"/>
            <a:ext cx="10515600" cy="4718304"/>
          </a:xfrm>
        </p:spPr>
        <p:txBody>
          <a:bodyPr>
            <a:normAutofit/>
          </a:bodyPr>
          <a:lstStyle/>
          <a:p>
            <a:r>
              <a:rPr lang="en-US" dirty="0" smtClean="0"/>
              <a:t>PPO – Preferred Provider Organization – a group of doctors and hospitals that agree to provide health care at rates approved by the insurer</a:t>
            </a:r>
          </a:p>
          <a:p>
            <a:pPr lvl="1"/>
            <a:r>
              <a:rPr lang="en-US" dirty="0" smtClean="0"/>
              <a:t>Premiums for PPOs are usually a bit higher than for HMOs</a:t>
            </a:r>
          </a:p>
          <a:p>
            <a:pPr lvl="1"/>
            <a:r>
              <a:rPr lang="en-US" dirty="0" smtClean="0"/>
              <a:t>You can see a non-PPO doctor, but at a higher deductible and coinsurance because those doctors have not agreed to the PPO’s rates</a:t>
            </a:r>
          </a:p>
          <a:p>
            <a:r>
              <a:rPr lang="en-US" dirty="0" smtClean="0"/>
              <a:t>Medicare – a federal health insurance program for people 65 and older</a:t>
            </a:r>
          </a:p>
          <a:p>
            <a:r>
              <a:rPr lang="en-US" dirty="0" smtClean="0"/>
              <a:t>Medicaid – a federal health insurance program for certain low-income individuals and families</a:t>
            </a:r>
          </a:p>
          <a:p>
            <a:pPr lvl="1"/>
            <a:r>
              <a:rPr lang="en-US" dirty="0" smtClean="0"/>
              <a:t>Administered by each state but within federal guidelines</a:t>
            </a:r>
            <a:endParaRPr lang="en-US" dirty="0"/>
          </a:p>
        </p:txBody>
      </p:sp>
    </p:spTree>
    <p:extLst>
      <p:ext uri="{BB962C8B-B14F-4D97-AF65-F5344CB8AC3E}">
        <p14:creationId xmlns:p14="http://schemas.microsoft.com/office/powerpoint/2010/main" val="824822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Concepts</a:t>
            </a:r>
            <a:endParaRPr lang="en-US" dirty="0"/>
          </a:p>
        </p:txBody>
      </p:sp>
      <p:sp>
        <p:nvSpPr>
          <p:cNvPr id="3" name="Content Placeholder 2"/>
          <p:cNvSpPr>
            <a:spLocks noGrp="1"/>
          </p:cNvSpPr>
          <p:nvPr>
            <p:ph idx="1"/>
          </p:nvPr>
        </p:nvSpPr>
        <p:spPr/>
        <p:txBody>
          <a:bodyPr/>
          <a:lstStyle/>
          <a:p>
            <a:r>
              <a:rPr lang="en-US" dirty="0" smtClean="0"/>
              <a:t>Originally designed to insure only against major catastrophic losses</a:t>
            </a:r>
          </a:p>
          <a:p>
            <a:r>
              <a:rPr lang="en-US" dirty="0" smtClean="0"/>
              <a:t>Has evolved to the expectation of paying for every health-related issue</a:t>
            </a:r>
          </a:p>
          <a:p>
            <a:r>
              <a:rPr lang="en-US" dirty="0" smtClean="0"/>
              <a:t>Actuaries use the past history of large populations to forecast the percentage of people who will become ill or injured and what the cost will be</a:t>
            </a:r>
          </a:p>
          <a:p>
            <a:pPr lvl="1"/>
            <a:r>
              <a:rPr lang="en-US" dirty="0" smtClean="0"/>
              <a:t>Premiums are based on those numbers</a:t>
            </a:r>
          </a:p>
          <a:p>
            <a:pPr lvl="1"/>
            <a:r>
              <a:rPr lang="en-US" dirty="0" smtClean="0"/>
              <a:t>This data only works if the group being insured behaves like the large population</a:t>
            </a:r>
            <a:endParaRPr lang="en-US" dirty="0"/>
          </a:p>
        </p:txBody>
      </p:sp>
    </p:spTree>
    <p:extLst>
      <p:ext uri="{BB962C8B-B14F-4D97-AF65-F5344CB8AC3E}">
        <p14:creationId xmlns:p14="http://schemas.microsoft.com/office/powerpoint/2010/main" val="145909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Potential Problems</a:t>
            </a:r>
            <a:endParaRPr lang="en-US" dirty="0"/>
          </a:p>
        </p:txBody>
      </p:sp>
      <p:sp>
        <p:nvSpPr>
          <p:cNvPr id="3" name="Content Placeholder 2"/>
          <p:cNvSpPr>
            <a:spLocks noGrp="1"/>
          </p:cNvSpPr>
          <p:nvPr>
            <p:ph idx="1"/>
          </p:nvPr>
        </p:nvSpPr>
        <p:spPr/>
        <p:txBody>
          <a:bodyPr/>
          <a:lstStyle/>
          <a:p>
            <a:r>
              <a:rPr lang="en-US" dirty="0" smtClean="0"/>
              <a:t>Adverse Selection – only people who are more likely to need insurance will obtain it</a:t>
            </a:r>
          </a:p>
          <a:p>
            <a:r>
              <a:rPr lang="en-US" dirty="0" smtClean="0"/>
              <a:t>Moral Hazard – once insured, people will be less careful </a:t>
            </a:r>
          </a:p>
          <a:p>
            <a:r>
              <a:rPr lang="en-US" dirty="0" smtClean="0"/>
              <a:t>With either of these problems, your group will not behave like the large population and the premiums being charged won’t be adequate to meet the claims</a:t>
            </a:r>
          </a:p>
        </p:txBody>
      </p:sp>
    </p:spTree>
    <p:extLst>
      <p:ext uri="{BB962C8B-B14F-4D97-AF65-F5344CB8AC3E}">
        <p14:creationId xmlns:p14="http://schemas.microsoft.com/office/powerpoint/2010/main" val="260545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Problem</a:t>
            </a:r>
            <a:endParaRPr lang="en-US" dirty="0"/>
          </a:p>
        </p:txBody>
      </p:sp>
      <p:sp>
        <p:nvSpPr>
          <p:cNvPr id="3" name="Content Placeholder 2"/>
          <p:cNvSpPr>
            <a:spLocks noGrp="1"/>
          </p:cNvSpPr>
          <p:nvPr>
            <p:ph idx="1"/>
          </p:nvPr>
        </p:nvSpPr>
        <p:spPr/>
        <p:txBody>
          <a:bodyPr/>
          <a:lstStyle/>
          <a:p>
            <a:r>
              <a:rPr lang="en-US" dirty="0" smtClean="0"/>
              <a:t>If you wreck your car without car insurance the body shop is not expected to fix the car without getting paid. </a:t>
            </a:r>
          </a:p>
          <a:p>
            <a:r>
              <a:rPr lang="en-US" dirty="0" smtClean="0"/>
              <a:t>If your house burns down, without homeowner’s insurance, the builders are not expected to rebuild your home without getting paid</a:t>
            </a:r>
          </a:p>
          <a:p>
            <a:r>
              <a:rPr lang="en-US" dirty="0" smtClean="0"/>
              <a:t>But – if you go to the hospital without health insurance, the hospital is expected to admit you and the doctors are expected to treat you even if they know they will never get paid. Obviously, this creates pricing problems</a:t>
            </a:r>
          </a:p>
          <a:p>
            <a:endParaRPr lang="en-US" dirty="0"/>
          </a:p>
        </p:txBody>
      </p:sp>
    </p:spTree>
    <p:extLst>
      <p:ext uri="{BB962C8B-B14F-4D97-AF65-F5344CB8AC3E}">
        <p14:creationId xmlns:p14="http://schemas.microsoft.com/office/powerpoint/2010/main" val="3008092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Insurance</a:t>
            </a:r>
            <a:endParaRPr lang="en-US" dirty="0"/>
          </a:p>
        </p:txBody>
      </p:sp>
      <p:sp>
        <p:nvSpPr>
          <p:cNvPr id="3" name="Content Placeholder 2"/>
          <p:cNvSpPr>
            <a:spLocks noGrp="1"/>
          </p:cNvSpPr>
          <p:nvPr>
            <p:ph idx="1"/>
          </p:nvPr>
        </p:nvSpPr>
        <p:spPr/>
        <p:txBody>
          <a:bodyPr/>
          <a:lstStyle/>
          <a:p>
            <a:r>
              <a:rPr lang="en-US" dirty="0" smtClean="0"/>
              <a:t>Group insurance typically overcomes the adverse selection problem. </a:t>
            </a:r>
          </a:p>
          <a:p>
            <a:r>
              <a:rPr lang="en-US" dirty="0" smtClean="0"/>
              <a:t>If your group is big enough, it should behave like the general population</a:t>
            </a:r>
          </a:p>
          <a:p>
            <a:r>
              <a:rPr lang="en-US" dirty="0" smtClean="0"/>
              <a:t>Insurance works when the number of claims and the amount of the claims are predictable in advance</a:t>
            </a:r>
            <a:endParaRPr lang="en-US" dirty="0"/>
          </a:p>
        </p:txBody>
      </p:sp>
    </p:spTree>
    <p:extLst>
      <p:ext uri="{BB962C8B-B14F-4D97-AF65-F5344CB8AC3E}">
        <p14:creationId xmlns:p14="http://schemas.microsoft.com/office/powerpoint/2010/main" val="421093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Medical Coverage</a:t>
            </a:r>
            <a:endParaRPr lang="en-US" dirty="0"/>
          </a:p>
        </p:txBody>
      </p:sp>
      <p:sp>
        <p:nvSpPr>
          <p:cNvPr id="3" name="Content Placeholder 2"/>
          <p:cNvSpPr>
            <a:spLocks noGrp="1"/>
          </p:cNvSpPr>
          <p:nvPr>
            <p:ph idx="1"/>
          </p:nvPr>
        </p:nvSpPr>
        <p:spPr/>
        <p:txBody>
          <a:bodyPr/>
          <a:lstStyle/>
          <a:p>
            <a:r>
              <a:rPr lang="en-US" dirty="0" smtClean="0"/>
              <a:t>Hospital Expense Insurance</a:t>
            </a:r>
          </a:p>
          <a:p>
            <a:r>
              <a:rPr lang="en-US" dirty="0" smtClean="0"/>
              <a:t>Surgical Expense Insurance</a:t>
            </a:r>
          </a:p>
          <a:p>
            <a:r>
              <a:rPr lang="en-US" dirty="0" smtClean="0"/>
              <a:t>Physician Expense Insurance</a:t>
            </a:r>
          </a:p>
        </p:txBody>
      </p:sp>
    </p:spTree>
    <p:extLst>
      <p:ext uri="{BB962C8B-B14F-4D97-AF65-F5344CB8AC3E}">
        <p14:creationId xmlns:p14="http://schemas.microsoft.com/office/powerpoint/2010/main" val="302417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937260"/>
          </a:xfrm>
        </p:spPr>
        <p:txBody>
          <a:bodyPr/>
          <a:lstStyle/>
          <a:p>
            <a:pPr algn="ctr"/>
            <a:r>
              <a:rPr lang="en-US" dirty="0" smtClean="0"/>
              <a:t>Major Medical Expense Insurance</a:t>
            </a:r>
            <a:endParaRPr lang="en-US" dirty="0"/>
          </a:p>
        </p:txBody>
      </p:sp>
      <p:sp>
        <p:nvSpPr>
          <p:cNvPr id="3" name="Content Placeholder 2"/>
          <p:cNvSpPr>
            <a:spLocks noGrp="1"/>
          </p:cNvSpPr>
          <p:nvPr>
            <p:ph idx="1"/>
          </p:nvPr>
        </p:nvSpPr>
        <p:spPr>
          <a:xfrm>
            <a:off x="713232" y="1993392"/>
            <a:ext cx="10640568" cy="4498847"/>
          </a:xfrm>
        </p:spPr>
        <p:txBody>
          <a:bodyPr>
            <a:normAutofit/>
          </a:bodyPr>
          <a:lstStyle/>
          <a:p>
            <a:r>
              <a:rPr lang="en-US" dirty="0" smtClean="0"/>
              <a:t>Picks up where any of </a:t>
            </a:r>
            <a:r>
              <a:rPr lang="en-US" dirty="0" smtClean="0"/>
              <a:t>the </a:t>
            </a:r>
            <a:r>
              <a:rPr lang="en-US" dirty="0" smtClean="0"/>
              <a:t>above leave off</a:t>
            </a:r>
          </a:p>
          <a:p>
            <a:r>
              <a:rPr lang="en-US" dirty="0" smtClean="0"/>
              <a:t>Deductible</a:t>
            </a:r>
          </a:p>
          <a:p>
            <a:pPr lvl="1"/>
            <a:r>
              <a:rPr lang="en-US" dirty="0" smtClean="0"/>
              <a:t>Per family member</a:t>
            </a:r>
          </a:p>
          <a:p>
            <a:pPr lvl="1"/>
            <a:r>
              <a:rPr lang="en-US" dirty="0" smtClean="0"/>
              <a:t>Per year</a:t>
            </a:r>
          </a:p>
          <a:p>
            <a:pPr lvl="1"/>
            <a:r>
              <a:rPr lang="en-US" dirty="0" smtClean="0"/>
              <a:t>Per family</a:t>
            </a:r>
          </a:p>
          <a:p>
            <a:r>
              <a:rPr lang="en-US" dirty="0" smtClean="0"/>
              <a:t>Coinsurance</a:t>
            </a:r>
          </a:p>
          <a:p>
            <a:pPr lvl="1"/>
            <a:r>
              <a:rPr lang="en-US" dirty="0" smtClean="0"/>
              <a:t>Policyholder typically pays 20% after the deductible has been met</a:t>
            </a:r>
          </a:p>
          <a:p>
            <a:r>
              <a:rPr lang="en-US" dirty="0" smtClean="0"/>
              <a:t>Out of Pocket Maximum</a:t>
            </a:r>
          </a:p>
          <a:p>
            <a:pPr lvl="1"/>
            <a:r>
              <a:rPr lang="en-US" dirty="0" smtClean="0"/>
              <a:t>Insurance company pays 100% once you have paid this amount during the year</a:t>
            </a:r>
          </a:p>
          <a:p>
            <a:pPr lvl="1"/>
            <a:r>
              <a:rPr lang="en-US" dirty="0" smtClean="0"/>
              <a:t>Typically something like $2,000/person and $6,000/family</a:t>
            </a:r>
          </a:p>
          <a:p>
            <a:endParaRPr lang="en-US" dirty="0"/>
          </a:p>
        </p:txBody>
      </p:sp>
    </p:spTree>
    <p:extLst>
      <p:ext uri="{BB962C8B-B14F-4D97-AF65-F5344CB8AC3E}">
        <p14:creationId xmlns:p14="http://schemas.microsoft.com/office/powerpoint/2010/main" val="343569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lstStyle/>
          <a:p>
            <a:pPr algn="ctr"/>
            <a:r>
              <a:rPr lang="en-US" dirty="0" smtClean="0"/>
              <a:t>Other Types of Health Insurance</a:t>
            </a:r>
            <a:endParaRPr lang="en-US" dirty="0"/>
          </a:p>
        </p:txBody>
      </p:sp>
      <p:sp>
        <p:nvSpPr>
          <p:cNvPr id="3" name="Content Placeholder 2"/>
          <p:cNvSpPr>
            <a:spLocks noGrp="1"/>
          </p:cNvSpPr>
          <p:nvPr>
            <p:ph idx="1"/>
          </p:nvPr>
        </p:nvSpPr>
        <p:spPr>
          <a:xfrm>
            <a:off x="838200" y="1435608"/>
            <a:ext cx="10515600" cy="5221224"/>
          </a:xfrm>
        </p:spPr>
        <p:txBody>
          <a:bodyPr>
            <a:normAutofit/>
          </a:bodyPr>
          <a:lstStyle/>
          <a:p>
            <a:r>
              <a:rPr lang="en-US" dirty="0" smtClean="0"/>
              <a:t>Hospital </a:t>
            </a:r>
            <a:r>
              <a:rPr lang="en-US" dirty="0" smtClean="0"/>
              <a:t>Indemnity Policy</a:t>
            </a:r>
          </a:p>
          <a:p>
            <a:pPr lvl="1"/>
            <a:r>
              <a:rPr lang="en-US" dirty="0" smtClean="0"/>
              <a:t>Pays you directly</a:t>
            </a:r>
          </a:p>
          <a:p>
            <a:pPr lvl="1"/>
            <a:r>
              <a:rPr lang="en-US" dirty="0" smtClean="0"/>
              <a:t>Supplement to basic or major medical coverage</a:t>
            </a:r>
          </a:p>
          <a:p>
            <a:pPr lvl="1"/>
            <a:r>
              <a:rPr lang="en-US" dirty="0" smtClean="0"/>
              <a:t>Can supplement lost income and other associated costs</a:t>
            </a:r>
          </a:p>
          <a:p>
            <a:r>
              <a:rPr lang="en-US" dirty="0" smtClean="0"/>
              <a:t>Dental Insurance</a:t>
            </a:r>
          </a:p>
          <a:p>
            <a:r>
              <a:rPr lang="en-US" dirty="0" smtClean="0"/>
              <a:t>Vision Insurance</a:t>
            </a:r>
          </a:p>
          <a:p>
            <a:r>
              <a:rPr lang="en-US" dirty="0" smtClean="0"/>
              <a:t>Cancer (and other specific disease) Insurance</a:t>
            </a:r>
          </a:p>
          <a:p>
            <a:r>
              <a:rPr lang="en-US" dirty="0" smtClean="0"/>
              <a:t>Accident Insurance</a:t>
            </a:r>
          </a:p>
          <a:p>
            <a:r>
              <a:rPr lang="en-US" dirty="0" smtClean="0"/>
              <a:t>Long-term Care Insurance</a:t>
            </a:r>
          </a:p>
          <a:p>
            <a:pPr lvl="1"/>
            <a:r>
              <a:rPr lang="en-US" dirty="0" smtClean="0"/>
              <a:t>Nursing home or private duty home care</a:t>
            </a:r>
            <a:endParaRPr lang="en-US" dirty="0"/>
          </a:p>
        </p:txBody>
      </p:sp>
    </p:spTree>
    <p:extLst>
      <p:ext uri="{BB962C8B-B14F-4D97-AF65-F5344CB8AC3E}">
        <p14:creationId xmlns:p14="http://schemas.microsoft.com/office/powerpoint/2010/main" val="61445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685800"/>
            <a:ext cx="7729728" cy="1004888"/>
          </a:xfrm>
        </p:spPr>
        <p:txBody>
          <a:bodyPr/>
          <a:lstStyle/>
          <a:p>
            <a:pPr algn="ctr"/>
            <a:r>
              <a:rPr lang="en-US" dirty="0" smtClean="0"/>
              <a:t>Other Terms</a:t>
            </a:r>
            <a:endParaRPr lang="en-US" dirty="0"/>
          </a:p>
        </p:txBody>
      </p:sp>
      <p:sp>
        <p:nvSpPr>
          <p:cNvPr id="3" name="Content Placeholder 2"/>
          <p:cNvSpPr>
            <a:spLocks noGrp="1"/>
          </p:cNvSpPr>
          <p:nvPr>
            <p:ph idx="1"/>
          </p:nvPr>
        </p:nvSpPr>
        <p:spPr>
          <a:xfrm>
            <a:off x="838200" y="1690688"/>
            <a:ext cx="10515600" cy="4486275"/>
          </a:xfrm>
        </p:spPr>
        <p:txBody>
          <a:bodyPr/>
          <a:lstStyle/>
          <a:p>
            <a:r>
              <a:rPr lang="en-US" dirty="0" smtClean="0"/>
              <a:t>Copay – how much you must pay each time you see the doctor, have a prescription filled, or go to an emergency room </a:t>
            </a:r>
          </a:p>
          <a:p>
            <a:pPr lvl="1"/>
            <a:r>
              <a:rPr lang="en-US" dirty="0" smtClean="0"/>
              <a:t>An attempt to avoid the moral hazard problem</a:t>
            </a:r>
          </a:p>
          <a:p>
            <a:r>
              <a:rPr lang="en-US" dirty="0" smtClean="0"/>
              <a:t>Coordination of Benefits – keeps you from collecting from two policies for the same accident or illness</a:t>
            </a:r>
          </a:p>
          <a:p>
            <a:r>
              <a:rPr lang="en-US" dirty="0" smtClean="0"/>
              <a:t>Exclusions and Limitations – the policy does not cover you for these things. Sometimes pre-existing conditions are not covered</a:t>
            </a:r>
          </a:p>
          <a:p>
            <a:r>
              <a:rPr lang="en-US" dirty="0" smtClean="0"/>
              <a:t>Reasonable and Customary Charges – average charges for hospital stay and certain procedures in your geographic area</a:t>
            </a:r>
            <a:endParaRPr lang="en-US" dirty="0"/>
          </a:p>
        </p:txBody>
      </p:sp>
    </p:spTree>
    <p:extLst>
      <p:ext uri="{BB962C8B-B14F-4D97-AF65-F5344CB8AC3E}">
        <p14:creationId xmlns:p14="http://schemas.microsoft.com/office/powerpoint/2010/main" val="101546652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36</TotalTime>
  <Words>667</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Parcel</vt:lpstr>
      <vt:lpstr>Health Insurance</vt:lpstr>
      <vt:lpstr>Concepts</vt:lpstr>
      <vt:lpstr>Potential Problems</vt:lpstr>
      <vt:lpstr>Additional Problem</vt:lpstr>
      <vt:lpstr>Group Insurance</vt:lpstr>
      <vt:lpstr>Types of Medical Coverage</vt:lpstr>
      <vt:lpstr>Major Medical Expense Insurance</vt:lpstr>
      <vt:lpstr>Other Types of Health Insurance</vt:lpstr>
      <vt:lpstr>Other Terms</vt:lpstr>
      <vt:lpstr>Blue Cross and Blue Shield</vt:lpstr>
      <vt:lpstr>Managed Care</vt:lpstr>
      <vt:lpstr>Managed Care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dc:title>
  <dc:creator>Reese, William A</dc:creator>
  <cp:lastModifiedBy>Reese, William A</cp:lastModifiedBy>
  <cp:revision>12</cp:revision>
  <dcterms:created xsi:type="dcterms:W3CDTF">2018-03-02T19:43:36Z</dcterms:created>
  <dcterms:modified xsi:type="dcterms:W3CDTF">2018-07-06T17:15:58Z</dcterms:modified>
</cp:coreProperties>
</file>