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sldIdLst>
    <p:sldId id="256" r:id="rId2"/>
    <p:sldId id="257" r:id="rId3"/>
    <p:sldId id="258" r:id="rId4"/>
    <p:sldId id="263" r:id="rId5"/>
    <p:sldId id="259" r:id="rId6"/>
    <p:sldId id="261" r:id="rId7"/>
    <p:sldId id="260"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A7703D2-ACA9-40A3-8647-178C428E5D68}"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926218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7703D2-ACA9-40A3-8647-178C428E5D68}"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38449363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7703D2-ACA9-40A3-8647-178C428E5D68}"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16086214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7703D2-ACA9-40A3-8647-178C428E5D68}"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4EB9-5391-4881-88AD-108A846D4989}"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851377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7703D2-ACA9-40A3-8647-178C428E5D68}"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2479861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A7703D2-ACA9-40A3-8647-178C428E5D68}" type="datetimeFigureOut">
              <a:rPr lang="en-US" smtClean="0"/>
              <a:t>3/2/2018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1878262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6A7703D2-ACA9-40A3-8647-178C428E5D68}" type="datetimeFigureOut">
              <a:rPr lang="en-US" smtClean="0"/>
              <a:t>3/2/2018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26772634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7703D2-ACA9-40A3-8647-178C428E5D68}"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41820862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7703D2-ACA9-40A3-8647-178C428E5D68}"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2955134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7703D2-ACA9-40A3-8647-178C428E5D68}"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2405344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A7703D2-ACA9-40A3-8647-178C428E5D68}"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1367361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A7703D2-ACA9-40A3-8647-178C428E5D68}" type="datetimeFigureOut">
              <a:rPr lang="en-US" smtClean="0"/>
              <a:t>3/2/2018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4283652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A7703D2-ACA9-40A3-8647-178C428E5D68}"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2235118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7703D2-ACA9-40A3-8647-178C428E5D68}" type="datetimeFigureOut">
              <a:rPr lang="en-US" smtClean="0"/>
              <a:t>3/2/2018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2642121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A7703D2-ACA9-40A3-8647-178C428E5D68}" type="datetimeFigureOut">
              <a:rPr lang="en-US" smtClean="0"/>
              <a:t>3/2/2018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3641887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6A7703D2-ACA9-40A3-8647-178C428E5D68}" type="datetimeFigureOut">
              <a:rPr lang="en-US" smtClean="0"/>
              <a:t>3/2/2018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824925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7703D2-ACA9-40A3-8647-178C428E5D68}"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166926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A7703D2-ACA9-40A3-8647-178C428E5D68}" type="datetimeFigureOut">
              <a:rPr lang="en-US" smtClean="0"/>
              <a:t>3/2/2018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A14EB9-5391-4881-88AD-108A846D4989}" type="slidenum">
              <a:rPr lang="en-US" smtClean="0"/>
              <a:t>‹#›</a:t>
            </a:fld>
            <a:endParaRPr lang="en-US"/>
          </a:p>
        </p:txBody>
      </p:sp>
    </p:spTree>
    <p:extLst>
      <p:ext uri="{BB962C8B-B14F-4D97-AF65-F5344CB8AC3E}">
        <p14:creationId xmlns:p14="http://schemas.microsoft.com/office/powerpoint/2010/main" val="3098970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6A7703D2-ACA9-40A3-8647-178C428E5D68}" type="datetimeFigureOut">
              <a:rPr lang="en-US" smtClean="0"/>
              <a:t>3/2/2018</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C5A14EB9-5391-4881-88AD-108A846D4989}" type="slidenum">
              <a:rPr lang="en-US" smtClean="0"/>
              <a:t>‹#›</a:t>
            </a:fld>
            <a:endParaRPr lang="en-US"/>
          </a:p>
        </p:txBody>
      </p:sp>
    </p:spTree>
    <p:extLst>
      <p:ext uri="{BB962C8B-B14F-4D97-AF65-F5344CB8AC3E}">
        <p14:creationId xmlns:p14="http://schemas.microsoft.com/office/powerpoint/2010/main" val="575004281"/>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 id="2147483732" r:id="rId13"/>
    <p:sldLayoutId id="2147483733" r:id="rId14"/>
    <p:sldLayoutId id="2147483734" r:id="rId15"/>
    <p:sldLayoutId id="2147483735" r:id="rId16"/>
    <p:sldLayoutId id="2147483736" r:id="rId17"/>
    <p:sldLayoutId id="214748373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Automobile Insurance</a:t>
            </a:r>
            <a:endParaRPr lang="en-US" dirty="0"/>
          </a:p>
        </p:txBody>
      </p:sp>
      <p:sp>
        <p:nvSpPr>
          <p:cNvPr id="3" name="Subtitle 2"/>
          <p:cNvSpPr>
            <a:spLocks noGrp="1"/>
          </p:cNvSpPr>
          <p:nvPr>
            <p:ph type="subTitle" idx="1"/>
          </p:nvPr>
        </p:nvSpPr>
        <p:spPr/>
        <p:txBody>
          <a:bodyPr/>
          <a:lstStyle/>
          <a:p>
            <a:r>
              <a:rPr lang="en-US" dirty="0" smtClean="0"/>
              <a:t>Personal Finance</a:t>
            </a:r>
            <a:endParaRPr lang="en-US" dirty="0"/>
          </a:p>
        </p:txBody>
      </p:sp>
    </p:spTree>
    <p:extLst>
      <p:ext uri="{BB962C8B-B14F-4D97-AF65-F5344CB8AC3E}">
        <p14:creationId xmlns:p14="http://schemas.microsoft.com/office/powerpoint/2010/main" val="2033997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43051"/>
          </a:xfrm>
        </p:spPr>
        <p:txBody>
          <a:bodyPr>
            <a:normAutofit fontScale="90000"/>
          </a:bodyPr>
          <a:lstStyle/>
          <a:p>
            <a:pPr algn="ctr"/>
            <a:r>
              <a:rPr lang="en-US" dirty="0" smtClean="0"/>
              <a:t>Auto Insurance – Several Different Coverages Wrapped into One</a:t>
            </a:r>
            <a:endParaRPr lang="en-US" dirty="0"/>
          </a:p>
        </p:txBody>
      </p:sp>
      <p:sp>
        <p:nvSpPr>
          <p:cNvPr id="3" name="Content Placeholder 2"/>
          <p:cNvSpPr>
            <a:spLocks noGrp="1"/>
          </p:cNvSpPr>
          <p:nvPr>
            <p:ph idx="1"/>
          </p:nvPr>
        </p:nvSpPr>
        <p:spPr>
          <a:xfrm>
            <a:off x="838200" y="1472184"/>
            <a:ext cx="10515600" cy="4974336"/>
          </a:xfrm>
        </p:spPr>
        <p:txBody>
          <a:bodyPr>
            <a:normAutofit/>
          </a:bodyPr>
          <a:lstStyle/>
          <a:p>
            <a:r>
              <a:rPr lang="en-US" dirty="0" smtClean="0"/>
              <a:t>Liability Coverage</a:t>
            </a:r>
          </a:p>
          <a:p>
            <a:pPr lvl="1"/>
            <a:r>
              <a:rPr lang="en-US" dirty="0" smtClean="0"/>
              <a:t>Pays for damage to others and their property when you are at fault</a:t>
            </a:r>
          </a:p>
          <a:p>
            <a:pPr lvl="1"/>
            <a:r>
              <a:rPr lang="en-US" dirty="0" smtClean="0"/>
              <a:t>Pays up to a limit</a:t>
            </a:r>
          </a:p>
          <a:p>
            <a:r>
              <a:rPr lang="en-US" dirty="0" smtClean="0"/>
              <a:t>Three numbers: Such as 100/300/50</a:t>
            </a:r>
          </a:p>
          <a:p>
            <a:pPr lvl="1"/>
            <a:r>
              <a:rPr lang="en-US" dirty="0" smtClean="0"/>
              <a:t>First number is coverage per injured person (in thousands)</a:t>
            </a:r>
          </a:p>
          <a:p>
            <a:pPr lvl="1"/>
            <a:r>
              <a:rPr lang="en-US" dirty="0" smtClean="0"/>
              <a:t>Second number is maximum coverage for all injured persons per accident</a:t>
            </a:r>
          </a:p>
          <a:p>
            <a:pPr lvl="1"/>
            <a:r>
              <a:rPr lang="en-US" dirty="0" smtClean="0"/>
              <a:t>Third number is coverage for property damage</a:t>
            </a:r>
          </a:p>
          <a:p>
            <a:r>
              <a:rPr lang="en-US" dirty="0" smtClean="0"/>
              <a:t>Example: You are at fault in an accident involving four other people and their car</a:t>
            </a:r>
          </a:p>
          <a:p>
            <a:pPr lvl="1"/>
            <a:r>
              <a:rPr lang="en-US" dirty="0" smtClean="0"/>
              <a:t>The above coverages mean your insurance company will pay a maximum of $100,000 per person, but only a maximum of $300,000 for the four people combined. It will also pay a maximum of $50,000 for their car</a:t>
            </a:r>
            <a:endParaRPr lang="en-US" dirty="0"/>
          </a:p>
        </p:txBody>
      </p:sp>
    </p:spTree>
    <p:extLst>
      <p:ext uri="{BB962C8B-B14F-4D97-AF65-F5344CB8AC3E}">
        <p14:creationId xmlns:p14="http://schemas.microsoft.com/office/powerpoint/2010/main" val="1629895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52779"/>
          </a:xfrm>
        </p:spPr>
        <p:txBody>
          <a:bodyPr/>
          <a:lstStyle/>
          <a:p>
            <a:pPr algn="ctr"/>
            <a:r>
              <a:rPr lang="en-US" dirty="0" smtClean="0"/>
              <a:t>Auto Insurance – Liability Coverage</a:t>
            </a:r>
            <a:endParaRPr lang="en-US" dirty="0"/>
          </a:p>
        </p:txBody>
      </p:sp>
      <p:sp>
        <p:nvSpPr>
          <p:cNvPr id="3" name="Content Placeholder 2"/>
          <p:cNvSpPr>
            <a:spLocks noGrp="1"/>
          </p:cNvSpPr>
          <p:nvPr>
            <p:ph idx="1"/>
          </p:nvPr>
        </p:nvSpPr>
        <p:spPr>
          <a:xfrm>
            <a:off x="838200" y="1517904"/>
            <a:ext cx="10515600" cy="4659059"/>
          </a:xfrm>
        </p:spPr>
        <p:txBody>
          <a:bodyPr/>
          <a:lstStyle/>
          <a:p>
            <a:r>
              <a:rPr lang="en-US" dirty="0" smtClean="0"/>
              <a:t>Each state has minimum liability coverages</a:t>
            </a:r>
          </a:p>
          <a:p>
            <a:r>
              <a:rPr lang="en-US" dirty="0" smtClean="0"/>
              <a:t>In Louisiana, the minimums are 15/30/25</a:t>
            </a:r>
          </a:p>
          <a:p>
            <a:r>
              <a:rPr lang="en-US" dirty="0" smtClean="0"/>
              <a:t>If you are liable for more than your insurance covers, you are on your own</a:t>
            </a:r>
          </a:p>
          <a:p>
            <a:r>
              <a:rPr lang="en-US" dirty="0" smtClean="0"/>
              <a:t>Liability coverage does not cover injuries to you or your car</a:t>
            </a:r>
            <a:endParaRPr lang="en-US" dirty="0"/>
          </a:p>
        </p:txBody>
      </p:sp>
    </p:spTree>
    <p:extLst>
      <p:ext uri="{BB962C8B-B14F-4D97-AF65-F5344CB8AC3E}">
        <p14:creationId xmlns:p14="http://schemas.microsoft.com/office/powerpoint/2010/main" val="420811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Uninsured Motorist Coverage</a:t>
            </a:r>
            <a:endParaRPr lang="en-US" dirty="0"/>
          </a:p>
        </p:txBody>
      </p:sp>
      <p:sp>
        <p:nvSpPr>
          <p:cNvPr id="3" name="Content Placeholder 2"/>
          <p:cNvSpPr>
            <a:spLocks noGrp="1"/>
          </p:cNvSpPr>
          <p:nvPr>
            <p:ph idx="1"/>
          </p:nvPr>
        </p:nvSpPr>
        <p:spPr/>
        <p:txBody>
          <a:bodyPr/>
          <a:lstStyle/>
          <a:p>
            <a:r>
              <a:rPr lang="en-US" dirty="0" smtClean="0"/>
              <a:t>Pays for damage to you and your car if the other person is at fault and they don’t have enough insurance</a:t>
            </a:r>
          </a:p>
          <a:p>
            <a:r>
              <a:rPr lang="en-US" dirty="0" smtClean="0"/>
              <a:t>Your company will pay up to a limit</a:t>
            </a:r>
          </a:p>
          <a:p>
            <a:r>
              <a:rPr lang="en-US" dirty="0" smtClean="0"/>
              <a:t>Example is 100/300/50</a:t>
            </a:r>
            <a:endParaRPr lang="en-US" dirty="0"/>
          </a:p>
        </p:txBody>
      </p:sp>
    </p:spTree>
    <p:extLst>
      <p:ext uri="{BB962C8B-B14F-4D97-AF65-F5344CB8AC3E}">
        <p14:creationId xmlns:p14="http://schemas.microsoft.com/office/powerpoint/2010/main" val="487034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Collision Coverage – Legally Optional</a:t>
            </a:r>
            <a:endParaRPr lang="en-US" dirty="0"/>
          </a:p>
        </p:txBody>
      </p:sp>
      <p:sp>
        <p:nvSpPr>
          <p:cNvPr id="3" name="Content Placeholder 2"/>
          <p:cNvSpPr>
            <a:spLocks noGrp="1"/>
          </p:cNvSpPr>
          <p:nvPr>
            <p:ph idx="1"/>
          </p:nvPr>
        </p:nvSpPr>
        <p:spPr>
          <a:xfrm>
            <a:off x="838200" y="1690688"/>
            <a:ext cx="10515600" cy="4673536"/>
          </a:xfrm>
        </p:spPr>
        <p:txBody>
          <a:bodyPr/>
          <a:lstStyle/>
          <a:p>
            <a:r>
              <a:rPr lang="en-US" dirty="0" smtClean="0"/>
              <a:t>Pays for damage to your car that came as a result of a collision when you were at fault</a:t>
            </a:r>
          </a:p>
          <a:p>
            <a:pPr lvl="1"/>
            <a:r>
              <a:rPr lang="en-US" dirty="0" smtClean="0"/>
              <a:t>If someone else was at fault, it should be covered under their required liability insurance</a:t>
            </a:r>
          </a:p>
          <a:p>
            <a:r>
              <a:rPr lang="en-US" dirty="0" smtClean="0"/>
              <a:t>Pays to fix the damage to your car</a:t>
            </a:r>
          </a:p>
          <a:p>
            <a:pPr lvl="1"/>
            <a:r>
              <a:rPr lang="en-US" dirty="0" smtClean="0"/>
              <a:t>Your car is “totaled” if it costs more to fix your car than it is worth</a:t>
            </a:r>
          </a:p>
          <a:p>
            <a:pPr lvl="1"/>
            <a:r>
              <a:rPr lang="en-US" dirty="0" smtClean="0"/>
              <a:t>In that case, it pays the market value of your car</a:t>
            </a:r>
          </a:p>
          <a:p>
            <a:r>
              <a:rPr lang="en-US" dirty="0" smtClean="0"/>
              <a:t>Any payments come after your deductible</a:t>
            </a:r>
          </a:p>
          <a:p>
            <a:r>
              <a:rPr lang="en-US" dirty="0" smtClean="0"/>
              <a:t>You are not required to actually get your car fixed</a:t>
            </a:r>
          </a:p>
        </p:txBody>
      </p:sp>
    </p:spTree>
    <p:extLst>
      <p:ext uri="{BB962C8B-B14F-4D97-AF65-F5344CB8AC3E}">
        <p14:creationId xmlns:p14="http://schemas.microsoft.com/office/powerpoint/2010/main" val="318756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Comprehensive Coverage - Optional</a:t>
            </a:r>
            <a:endParaRPr lang="en-US" dirty="0"/>
          </a:p>
        </p:txBody>
      </p:sp>
      <p:sp>
        <p:nvSpPr>
          <p:cNvPr id="3" name="Content Placeholder 2"/>
          <p:cNvSpPr>
            <a:spLocks noGrp="1"/>
          </p:cNvSpPr>
          <p:nvPr>
            <p:ph idx="1"/>
          </p:nvPr>
        </p:nvSpPr>
        <p:spPr/>
        <p:txBody>
          <a:bodyPr/>
          <a:lstStyle/>
          <a:p>
            <a:r>
              <a:rPr lang="en-US" dirty="0" smtClean="0"/>
              <a:t>Pays for damage to your car caused by anything other than a collision</a:t>
            </a:r>
          </a:p>
          <a:p>
            <a:pPr lvl="1"/>
            <a:r>
              <a:rPr lang="en-US" dirty="0" smtClean="0"/>
              <a:t>Theft</a:t>
            </a:r>
          </a:p>
          <a:p>
            <a:pPr lvl="1"/>
            <a:r>
              <a:rPr lang="en-US" dirty="0" smtClean="0"/>
              <a:t>Vandalism</a:t>
            </a:r>
          </a:p>
          <a:p>
            <a:pPr lvl="1"/>
            <a:r>
              <a:rPr lang="en-US" dirty="0" smtClean="0"/>
              <a:t>Flooding</a:t>
            </a:r>
          </a:p>
          <a:p>
            <a:r>
              <a:rPr lang="en-US" dirty="0" smtClean="0"/>
              <a:t>Pays to fix the damage or the market value of your car</a:t>
            </a:r>
          </a:p>
          <a:p>
            <a:pPr lvl="1"/>
            <a:r>
              <a:rPr lang="en-US" dirty="0" smtClean="0"/>
              <a:t>Whichever is less</a:t>
            </a:r>
          </a:p>
          <a:p>
            <a:pPr lvl="1"/>
            <a:r>
              <a:rPr lang="en-US" dirty="0" smtClean="0"/>
              <a:t>After any deductible</a:t>
            </a:r>
            <a:endParaRPr lang="en-US" dirty="0"/>
          </a:p>
        </p:txBody>
      </p:sp>
    </p:spTree>
    <p:extLst>
      <p:ext uri="{BB962C8B-B14F-4D97-AF65-F5344CB8AC3E}">
        <p14:creationId xmlns:p14="http://schemas.microsoft.com/office/powerpoint/2010/main" val="1211947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Medical Payments to Others</a:t>
            </a:r>
            <a:endParaRPr lang="en-US" dirty="0"/>
          </a:p>
        </p:txBody>
      </p:sp>
      <p:sp>
        <p:nvSpPr>
          <p:cNvPr id="3" name="Content Placeholder 2"/>
          <p:cNvSpPr>
            <a:spLocks noGrp="1"/>
          </p:cNvSpPr>
          <p:nvPr>
            <p:ph idx="1"/>
          </p:nvPr>
        </p:nvSpPr>
        <p:spPr/>
        <p:txBody>
          <a:bodyPr/>
          <a:lstStyle/>
          <a:p>
            <a:r>
              <a:rPr lang="en-US" dirty="0" smtClean="0"/>
              <a:t>Pays for medical costs of those in your car – including you</a:t>
            </a:r>
          </a:p>
          <a:p>
            <a:r>
              <a:rPr lang="en-US" dirty="0" smtClean="0"/>
              <a:t>Your insurance company will seek to get this money back if another car was at fault</a:t>
            </a:r>
          </a:p>
          <a:p>
            <a:r>
              <a:rPr lang="en-US" dirty="0" smtClean="0"/>
              <a:t>Your car insurance company should pay before your medical insurance</a:t>
            </a:r>
            <a:endParaRPr lang="en-US" dirty="0"/>
          </a:p>
        </p:txBody>
      </p:sp>
    </p:spTree>
    <p:extLst>
      <p:ext uri="{BB962C8B-B14F-4D97-AF65-F5344CB8AC3E}">
        <p14:creationId xmlns:p14="http://schemas.microsoft.com/office/powerpoint/2010/main" val="6478818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Suggestions</a:t>
            </a:r>
            <a:endParaRPr lang="en-US" dirty="0"/>
          </a:p>
        </p:txBody>
      </p:sp>
      <p:sp>
        <p:nvSpPr>
          <p:cNvPr id="3" name="Content Placeholder 2"/>
          <p:cNvSpPr>
            <a:spLocks noGrp="1"/>
          </p:cNvSpPr>
          <p:nvPr>
            <p:ph idx="1"/>
          </p:nvPr>
        </p:nvSpPr>
        <p:spPr>
          <a:xfrm>
            <a:off x="838200" y="1581912"/>
            <a:ext cx="10515600" cy="4791456"/>
          </a:xfrm>
        </p:spPr>
        <p:txBody>
          <a:bodyPr/>
          <a:lstStyle/>
          <a:p>
            <a:r>
              <a:rPr lang="en-US" dirty="0" smtClean="0"/>
              <a:t>If you anticipate making a comprehensive or collision claim less frequently than once every five years, set the deductibles as high as you feel comfortable with</a:t>
            </a:r>
          </a:p>
          <a:p>
            <a:r>
              <a:rPr lang="en-US" dirty="0" smtClean="0"/>
              <a:t>Keep your liability and uninsured motorist coverages high – or get an umbrella policy</a:t>
            </a:r>
          </a:p>
          <a:p>
            <a:r>
              <a:rPr lang="en-US" dirty="0" smtClean="0"/>
              <a:t>Don’t pay for the extra insurance when you rent a car. Your insurance will cover it.</a:t>
            </a:r>
          </a:p>
          <a:p>
            <a:r>
              <a:rPr lang="en-US" dirty="0" smtClean="0"/>
              <a:t>Anytime you let someone else drive your car, the insurance company treats it the same as if you were driving it, so make sure they will drive safely because your rates will go up if they cause an accident.</a:t>
            </a:r>
            <a:endParaRPr lang="en-US" dirty="0"/>
          </a:p>
        </p:txBody>
      </p:sp>
    </p:spTree>
    <p:extLst>
      <p:ext uri="{BB962C8B-B14F-4D97-AF65-F5344CB8AC3E}">
        <p14:creationId xmlns:p14="http://schemas.microsoft.com/office/powerpoint/2010/main" val="1458181870"/>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TM04033925[[fn=Droplet]]</Template>
  <TotalTime>18</TotalTime>
  <Words>482</Words>
  <Application>Microsoft Office PowerPoint</Application>
  <PresentationFormat>Widescreen</PresentationFormat>
  <Paragraphs>46</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Tw Cen MT</vt:lpstr>
      <vt:lpstr>Droplet</vt:lpstr>
      <vt:lpstr>Automobile Insurance</vt:lpstr>
      <vt:lpstr>Auto Insurance – Several Different Coverages Wrapped into One</vt:lpstr>
      <vt:lpstr>Auto Insurance – Liability Coverage</vt:lpstr>
      <vt:lpstr>Uninsured Motorist Coverage</vt:lpstr>
      <vt:lpstr>Collision Coverage – Legally Optional</vt:lpstr>
      <vt:lpstr>Comprehensive Coverage - Optional</vt:lpstr>
      <vt:lpstr>Medical Payments to Others</vt:lpstr>
      <vt:lpstr>Suggestions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Automobile Insurance</dc:title>
  <dc:creator>Reese, William A</dc:creator>
  <cp:lastModifiedBy>Reese, William A</cp:lastModifiedBy>
  <cp:revision>6</cp:revision>
  <dcterms:created xsi:type="dcterms:W3CDTF">2018-03-02T18:15:11Z</dcterms:created>
  <dcterms:modified xsi:type="dcterms:W3CDTF">2018-03-02T18:33:54Z</dcterms:modified>
</cp:coreProperties>
</file>